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2" r:id="rId1"/>
  </p:sldMasterIdLst>
  <p:notesMasterIdLst>
    <p:notesMasterId r:id="rId53"/>
  </p:notesMasterIdLst>
  <p:handoutMasterIdLst>
    <p:handoutMasterId r:id="rId54"/>
  </p:handoutMasterIdLst>
  <p:sldIdLst>
    <p:sldId id="462" r:id="rId2"/>
    <p:sldId id="288" r:id="rId3"/>
    <p:sldId id="619" r:id="rId4"/>
    <p:sldId id="630" r:id="rId5"/>
    <p:sldId id="743" r:id="rId6"/>
    <p:sldId id="724" r:id="rId7"/>
    <p:sldId id="744" r:id="rId8"/>
    <p:sldId id="745" r:id="rId9"/>
    <p:sldId id="746" r:id="rId10"/>
    <p:sldId id="747" r:id="rId11"/>
    <p:sldId id="742" r:id="rId12"/>
    <p:sldId id="748" r:id="rId13"/>
    <p:sldId id="749" r:id="rId14"/>
    <p:sldId id="750" r:id="rId15"/>
    <p:sldId id="751" r:id="rId16"/>
    <p:sldId id="752" r:id="rId17"/>
    <p:sldId id="753" r:id="rId18"/>
    <p:sldId id="754" r:id="rId19"/>
    <p:sldId id="755" r:id="rId20"/>
    <p:sldId id="756" r:id="rId21"/>
    <p:sldId id="739" r:id="rId22"/>
    <p:sldId id="757" r:id="rId23"/>
    <p:sldId id="758" r:id="rId24"/>
    <p:sldId id="759" r:id="rId25"/>
    <p:sldId id="760" r:id="rId26"/>
    <p:sldId id="761" r:id="rId27"/>
    <p:sldId id="762" r:id="rId28"/>
    <p:sldId id="763" r:id="rId29"/>
    <p:sldId id="764" r:id="rId30"/>
    <p:sldId id="765" r:id="rId31"/>
    <p:sldId id="766" r:id="rId32"/>
    <p:sldId id="767" r:id="rId33"/>
    <p:sldId id="768" r:id="rId34"/>
    <p:sldId id="769" r:id="rId35"/>
    <p:sldId id="770" r:id="rId36"/>
    <p:sldId id="771" r:id="rId37"/>
    <p:sldId id="772" r:id="rId38"/>
    <p:sldId id="773" r:id="rId39"/>
    <p:sldId id="774" r:id="rId40"/>
    <p:sldId id="775" r:id="rId41"/>
    <p:sldId id="776" r:id="rId42"/>
    <p:sldId id="777" r:id="rId43"/>
    <p:sldId id="778" r:id="rId44"/>
    <p:sldId id="779" r:id="rId45"/>
    <p:sldId id="780" r:id="rId46"/>
    <p:sldId id="781" r:id="rId47"/>
    <p:sldId id="782" r:id="rId48"/>
    <p:sldId id="783" r:id="rId49"/>
    <p:sldId id="784" r:id="rId50"/>
    <p:sldId id="785" r:id="rId51"/>
    <p:sldId id="667" r:id="rId52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1" hangingPunct="1">
      <a:defRPr sz="2000"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1" hangingPunct="1">
      <a:defRPr sz="2000"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1" hangingPunct="1">
      <a:defRPr sz="2000"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1" hangingPunct="1">
      <a:defRPr sz="2000"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222">
          <p15:clr>
            <a:srgbClr val="A4A3A4"/>
          </p15:clr>
        </p15:guide>
        <p15:guide id="2" pos="2882">
          <p15:clr>
            <a:srgbClr val="A4A3A4"/>
          </p15:clr>
        </p15:guide>
        <p15:guide id="3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E3FDE45-AF77-4B5C-9715-49D594BDF05E}" styleName="밝은 스타일 1 - 강조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776" autoAdjust="0"/>
    <p:restoredTop sz="94600" autoAdjust="0"/>
  </p:normalViewPr>
  <p:slideViewPr>
    <p:cSldViewPr snapToGrid="0">
      <p:cViewPr>
        <p:scale>
          <a:sx n="75" d="100"/>
          <a:sy n="75" d="100"/>
        </p:scale>
        <p:origin x="-904" y="-320"/>
      </p:cViewPr>
      <p:guideLst>
        <p:guide orient="horz" pos="2222"/>
        <p:guide pos="2882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882"/>
    </p:cViewPr>
  </p:sorterViewPr>
  <p:notesViewPr>
    <p:cSldViewPr snapToGrid="0">
      <p:cViewPr varScale="1">
        <p:scale>
          <a:sx n="95" d="100"/>
          <a:sy n="95" d="100"/>
        </p:scale>
        <p:origin x="-4050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notesMaster" Target="notesMasters/notesMaster1.xml"/><Relationship Id="rId54" Type="http://schemas.openxmlformats.org/officeDocument/2006/relationships/handoutMaster" Target="handoutMasters/handoutMaster1.xml"/><Relationship Id="rId55" Type="http://schemas.openxmlformats.org/officeDocument/2006/relationships/printerSettings" Target="printerSettings/printerSettings1.bin"/><Relationship Id="rId56" Type="http://schemas.openxmlformats.org/officeDocument/2006/relationships/presProps" Target="presProps.xml"/><Relationship Id="rId57" Type="http://schemas.openxmlformats.org/officeDocument/2006/relationships/viewProps" Target="viewProps.xml"/><Relationship Id="rId58" Type="http://schemas.openxmlformats.org/officeDocument/2006/relationships/theme" Target="theme/theme1.xml"/><Relationship Id="rId59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ea typeface="굴림" charset="-127"/>
                <a:cs typeface="+mn-cs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192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굴림" charset="-127"/>
                <a:cs typeface="+mn-cs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192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ea typeface="굴림" charset="-127"/>
                <a:cs typeface="+mn-cs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192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ea typeface="굴림" charset="-127"/>
                <a:cs typeface="+mn-cs"/>
              </a:defRPr>
            </a:lvl1pPr>
          </a:lstStyle>
          <a:p>
            <a:pPr>
              <a:defRPr/>
            </a:pPr>
            <a:fld id="{44B68EE0-4410-487B-8EF2-AB4C8DC9B547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5158178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ea typeface="굴림" charset="-127"/>
              </a:defRPr>
            </a:lvl1pPr>
          </a:lstStyle>
          <a:p>
            <a:pPr>
              <a:defRPr/>
            </a:pPr>
            <a:endParaRPr lang="de-DE" altLang="ko-KR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굴림" charset="-127"/>
              </a:defRPr>
            </a:lvl1pPr>
          </a:lstStyle>
          <a:p>
            <a:pPr>
              <a:defRPr/>
            </a:pPr>
            <a:endParaRPr lang="de-DE" altLang="ko-KR"/>
          </a:p>
        </p:txBody>
      </p:sp>
      <p:sp>
        <p:nvSpPr>
          <p:cNvPr id="9626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 smtClean="0"/>
              <a:t>Textmasterformate durch Klicken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ea typeface="굴림" charset="-127"/>
              </a:defRPr>
            </a:lvl1pPr>
          </a:lstStyle>
          <a:p>
            <a:pPr>
              <a:defRPr/>
            </a:pPr>
            <a:endParaRPr lang="de-DE" altLang="ko-KR"/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ea typeface="굴림" charset="-127"/>
              </a:defRPr>
            </a:lvl1pPr>
          </a:lstStyle>
          <a:p>
            <a:pPr>
              <a:defRPr/>
            </a:pPr>
            <a:fld id="{81967304-A513-47CF-AA1B-1F2A36BB6376}" type="slidenum">
              <a:rPr lang="de-DE" altLang="ko-KR"/>
              <a:pPr>
                <a:defRPr/>
              </a:pPr>
              <a:t>‹#›</a:t>
            </a:fld>
            <a:endParaRPr lang="de-DE" altLang="ko-KR"/>
          </a:p>
        </p:txBody>
      </p:sp>
    </p:spTree>
    <p:extLst>
      <p:ext uri="{BB962C8B-B14F-4D97-AF65-F5344CB8AC3E}">
        <p14:creationId xmlns:p14="http://schemas.microsoft.com/office/powerpoint/2010/main" val="306953619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7283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ko-KR" altLang="en-US" b="1" smtClean="0"/>
              <a:t>제목</a:t>
            </a:r>
          </a:p>
          <a:p>
            <a:pPr eaLnBrk="1" hangingPunct="1"/>
            <a:endParaRPr lang="ko-KR" altLang="en-US" smtClean="0"/>
          </a:p>
        </p:txBody>
      </p:sp>
      <p:sp>
        <p:nvSpPr>
          <p:cNvPr id="97284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EA9CD229-E015-41A6-82DB-0BA46A5E16F3}" type="slidenum">
              <a:rPr lang="de-DE" altLang="ko-KR" smtClean="0"/>
              <a:pPr/>
              <a:t>2</a:t>
            </a:fld>
            <a:endParaRPr lang="de-DE" altLang="ko-KR" smtClean="0"/>
          </a:p>
        </p:txBody>
      </p:sp>
    </p:spTree>
    <p:extLst>
      <p:ext uri="{BB962C8B-B14F-4D97-AF65-F5344CB8AC3E}">
        <p14:creationId xmlns:p14="http://schemas.microsoft.com/office/powerpoint/2010/main" val="13540158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저작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>
            <a:spLocks noChangeArrowheads="1"/>
          </p:cNvSpPr>
          <p:nvPr userDrawn="1"/>
        </p:nvSpPr>
        <p:spPr bwMode="auto">
          <a:xfrm>
            <a:off x="3246845" y="6373813"/>
            <a:ext cx="250902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ea typeface="굴림" charset="-127"/>
              </a:rPr>
              <a:t>Copyright</a:t>
            </a: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© 2015 </a:t>
            </a:r>
            <a:r>
              <a:rPr lang="en-US" altLang="ko-KR" sz="1000" dirty="0" err="1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Hanbit</a:t>
            </a: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 Academy, Inc.</a:t>
            </a:r>
          </a:p>
          <a:p>
            <a:pPr algn="ctr" eaLnBrk="1" hangingPunct="1">
              <a:defRPr/>
            </a:pP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All rights reserved.</a:t>
            </a:r>
            <a:endParaRPr lang="ko-KR" altLang="ko-KR" sz="1000" dirty="0" smtClean="0">
              <a:solidFill>
                <a:schemeClr val="bg1">
                  <a:lumMod val="65000"/>
                </a:schemeClr>
              </a:solidFill>
              <a:ea typeface="굴림" charset="-127"/>
            </a:endParaRPr>
          </a:p>
        </p:txBody>
      </p:sp>
      <p:pic>
        <p:nvPicPr>
          <p:cNvPr id="3" name="그림 29" descr="쿡북로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8588" y="330200"/>
            <a:ext cx="1216025" cy="322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>
            <a:spLocks noChangeArrowheads="1"/>
          </p:cNvSpPr>
          <p:nvPr userDrawn="1"/>
        </p:nvSpPr>
        <p:spPr bwMode="auto">
          <a:xfrm>
            <a:off x="1403350" y="330200"/>
            <a:ext cx="7631793" cy="36933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de-DE" altLang="ko-KR" sz="1800" dirty="0" smtClean="0">
                <a:latin typeface="HY견고딕" pitchFamily="18" charset="-127"/>
                <a:ea typeface="HY견고딕" pitchFamily="18" charset="-127"/>
              </a:rPr>
              <a:t>IT CookBook, Android Studio</a:t>
            </a:r>
            <a:r>
              <a:rPr lang="ko-KR" altLang="en-US" sz="1800" dirty="0" err="1" smtClean="0">
                <a:latin typeface="HY견고딕" pitchFamily="18" charset="-127"/>
                <a:ea typeface="HY견고딕" pitchFamily="18" charset="-127"/>
              </a:rPr>
              <a:t>를</a:t>
            </a:r>
            <a:r>
              <a:rPr lang="ko-KR" altLang="en-US" sz="1800" dirty="0" smtClean="0">
                <a:latin typeface="HY견고딕" pitchFamily="18" charset="-127"/>
                <a:ea typeface="HY견고딕" pitchFamily="18" charset="-127"/>
              </a:rPr>
              <a:t> 활용한 안드로이드 프로그래밍</a:t>
            </a:r>
            <a:endParaRPr lang="de-DE" altLang="ko-KR" sz="1200" dirty="0" smtClean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" name="TextBox 4"/>
          <p:cNvSpPr txBox="1"/>
          <p:nvPr userDrawn="1"/>
        </p:nvSpPr>
        <p:spPr>
          <a:xfrm>
            <a:off x="68263" y="1973263"/>
            <a:ext cx="9167812" cy="25241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>
              <a:defRPr/>
            </a:pPr>
            <a:endParaRPr lang="en-US" altLang="ko-KR" sz="1400" b="1" dirty="0"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>
              <a:buFont typeface="Arial" pitchFamily="34" charset="0"/>
              <a:buNone/>
              <a:defRPr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  <a:cs typeface="+mn-cs"/>
              </a:rPr>
              <a:t>본 강의교안은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수업상황을 도입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-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전개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-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마무리로 구분하여 수업의 각 단계에서 필요한 요소 중 강의교안으로 커버할 수 있는 영역을 기준으로 작성되었습니다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.</a:t>
            </a:r>
          </a:p>
          <a:p>
            <a:pPr>
              <a:buFont typeface="Arial" pitchFamily="34" charset="0"/>
              <a:buNone/>
              <a:defRPr/>
            </a:pPr>
            <a:endParaRPr lang="en-US" altLang="ko-KR" sz="1000" dirty="0">
              <a:solidFill>
                <a:srgbClr val="222222"/>
              </a:solidFill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171450" indent="-171450">
              <a:buFont typeface="Arial" pitchFamily="34" charset="0"/>
              <a:buChar char="•"/>
              <a:defRPr/>
            </a:pP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도입 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: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수업준비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,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전시학습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,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동기유발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,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학습목표</a:t>
            </a:r>
            <a:endParaRPr lang="en-US" altLang="ko-KR" sz="1000" dirty="0">
              <a:solidFill>
                <a:srgbClr val="222222"/>
              </a:solidFill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171450" indent="-171450">
              <a:buFont typeface="Arial" pitchFamily="34" charset="0"/>
              <a:buChar char="•"/>
              <a:defRPr/>
            </a:pP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전개 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: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학습안내제공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,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정보제시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,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연습기회제공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,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수행유도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,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중간점검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(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피드백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)</a:t>
            </a:r>
          </a:p>
          <a:p>
            <a:pPr marL="171450" indent="-171450">
              <a:buFont typeface="Arial" pitchFamily="34" charset="0"/>
              <a:buChar char="•"/>
              <a:defRPr/>
            </a:pP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마무리 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: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정리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,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형성평가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,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다음 </a:t>
            </a:r>
            <a:r>
              <a:rPr lang="ko-KR" altLang="en-US" sz="1000" dirty="0" err="1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차시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 안내</a:t>
            </a:r>
            <a:endParaRPr lang="en-US" altLang="ko-KR" sz="1000" dirty="0">
              <a:solidFill>
                <a:srgbClr val="222222"/>
              </a:solidFill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lvl="1">
              <a:defRPr/>
            </a:pPr>
            <a:endParaRPr lang="en-US" altLang="ko-KR" sz="1000" dirty="0">
              <a:solidFill>
                <a:srgbClr val="222222"/>
              </a:solidFill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lvl="1">
              <a:defRPr/>
            </a:pPr>
            <a:endParaRPr lang="en-US" altLang="ko-KR" sz="1000" dirty="0">
              <a:solidFill>
                <a:srgbClr val="222222"/>
              </a:solidFill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>
              <a:defRPr/>
            </a:pPr>
            <a:r>
              <a:rPr lang="en-US" altLang="ko-KR" sz="1400" b="1" dirty="0">
                <a:latin typeface="맑은 고딕" pitchFamily="50" charset="-127"/>
                <a:ea typeface="맑은 고딕" pitchFamily="50" charset="-127"/>
                <a:cs typeface="+mn-cs"/>
              </a:rPr>
              <a:t>[</a:t>
            </a:r>
            <a:r>
              <a:rPr lang="ko-KR" altLang="en-US" sz="1400" b="1" dirty="0">
                <a:latin typeface="맑은 고딕" pitchFamily="50" charset="-127"/>
                <a:ea typeface="맑은 고딕" pitchFamily="50" charset="-127"/>
                <a:cs typeface="+mn-cs"/>
              </a:rPr>
              <a:t>강의교안 이용 안내</a:t>
            </a:r>
            <a:r>
              <a:rPr lang="en-US" altLang="ko-KR" sz="1400" b="1" dirty="0">
                <a:latin typeface="맑은 고딕" pitchFamily="50" charset="-127"/>
                <a:ea typeface="맑은 고딕" pitchFamily="50" charset="-127"/>
                <a:cs typeface="+mn-cs"/>
              </a:rPr>
              <a:t>]</a:t>
            </a:r>
          </a:p>
          <a:p>
            <a:pPr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171450" indent="-171450">
              <a:buFont typeface="Arial" pitchFamily="34" charset="0"/>
              <a:buChar char="•"/>
              <a:defRPr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  <a:cs typeface="+mn-cs"/>
              </a:rPr>
              <a:t>본 강의교안의 저작권은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  <a:cs typeface="+mn-cs"/>
              </a:rPr>
              <a:t>한빛아카데미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  <a:cs typeface="+mn-cs"/>
              </a:rPr>
              <a:t>㈜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  <a:cs typeface="+mn-cs"/>
              </a:rPr>
              <a:t>에 있습니다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  <a:cs typeface="+mn-cs"/>
              </a:rPr>
              <a:t>.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 </a:t>
            </a:r>
            <a:endParaRPr lang="en-US" altLang="ko-KR" sz="1000" dirty="0">
              <a:solidFill>
                <a:srgbClr val="222222"/>
              </a:solidFill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171450" indent="-171450">
              <a:buFont typeface="Arial" pitchFamily="34" charset="0"/>
              <a:buChar char="•"/>
              <a:defRPr/>
            </a:pPr>
            <a:r>
              <a:rPr lang="ko-KR" altLang="en-US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이 자료를 무단으로 전제하거나 배포할 경우 저작권법 </a:t>
            </a:r>
            <a:r>
              <a:rPr lang="en-US" altLang="ko-KR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136</a:t>
            </a:r>
            <a:r>
              <a:rPr lang="ko-KR" altLang="en-US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조에 의거하여 최고 </a:t>
            </a:r>
            <a:r>
              <a:rPr lang="en-US" altLang="ko-KR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5</a:t>
            </a:r>
            <a:r>
              <a:rPr lang="ko-KR" altLang="en-US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년 이하의 징역 또는 </a:t>
            </a:r>
            <a:r>
              <a:rPr lang="en-US" altLang="ko-KR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5</a:t>
            </a:r>
            <a:r>
              <a:rPr lang="ko-KR" altLang="en-US" sz="1000" u="sng" dirty="0" err="1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천만원</a:t>
            </a:r>
            <a:r>
              <a:rPr lang="ko-KR" altLang="en-US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 이하의 벌금에 처할 수 있고 이를 병과</a:t>
            </a:r>
            <a:r>
              <a:rPr lang="en-US" altLang="ko-KR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(</a:t>
            </a:r>
            <a:r>
              <a:rPr lang="ko-KR" altLang="en-US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倂科</a:t>
            </a:r>
            <a:r>
              <a:rPr lang="en-US" altLang="ko-KR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)</a:t>
            </a:r>
          </a:p>
          <a:p>
            <a:pPr>
              <a:buFont typeface="Arial" pitchFamily="34" charset="0"/>
              <a:buNone/>
              <a:defRPr/>
            </a:pP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    </a:t>
            </a:r>
            <a:r>
              <a:rPr lang="ko-KR" altLang="en-US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할 수도 있습니다</a:t>
            </a:r>
            <a:r>
              <a:rPr lang="en-US" altLang="ko-KR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.</a:t>
            </a:r>
          </a:p>
          <a:p>
            <a:pPr>
              <a:defRPr/>
            </a:pPr>
            <a:endParaRPr lang="ko-KR" altLang="en-US" sz="1000" dirty="0"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끝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 userDrawn="1"/>
        </p:nvSpPr>
        <p:spPr bwMode="auto">
          <a:xfrm>
            <a:off x="0" y="3574495"/>
            <a:ext cx="9144000" cy="3280753"/>
          </a:xfrm>
          <a:prstGeom prst="rect">
            <a:avLst/>
          </a:prstGeom>
          <a:solidFill>
            <a:srgbClr val="6361B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WordArt 3"/>
          <p:cNvSpPr>
            <a:spLocks noChangeArrowheads="1" noChangeShapeType="1" noTextEdit="1"/>
          </p:cNvSpPr>
          <p:nvPr userDrawn="1"/>
        </p:nvSpPr>
        <p:spPr bwMode="gray">
          <a:xfrm>
            <a:off x="974435" y="1998926"/>
            <a:ext cx="4724400" cy="609600"/>
          </a:xfrm>
          <a:prstGeom prst="rect">
            <a:avLst/>
          </a:prstGeom>
        </p:spPr>
        <p:txBody>
          <a:bodyPr wrap="none" fromWordArt="1">
            <a:prstTxWarp prst="textDeflate">
              <a:avLst>
                <a:gd name="adj" fmla="val 0"/>
              </a:avLst>
            </a:prstTxWarp>
          </a:bodyPr>
          <a:lstStyle/>
          <a:p>
            <a:pPr algn="ctr">
              <a:defRPr/>
            </a:pPr>
            <a:r>
              <a:rPr lang="en-US" altLang="ko-KR" sz="5400" b="1" kern="10" spc="50" dirty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  <a:latin typeface="Verdana"/>
                <a:cs typeface="+mn-cs"/>
              </a:rPr>
              <a:t>Thank You !</a:t>
            </a:r>
            <a:endParaRPr lang="ko-KR" altLang="en-US" sz="5400" b="1" kern="10" spc="50" dirty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  <a:latin typeface="Verdana"/>
              <a:cs typeface="+mn-cs"/>
            </a:endParaRPr>
          </a:p>
        </p:txBody>
      </p:sp>
      <p:sp>
        <p:nvSpPr>
          <p:cNvPr id="11" name="TextBox 10"/>
          <p:cNvSpPr txBox="1">
            <a:spLocks noChangeArrowheads="1"/>
          </p:cNvSpPr>
          <p:nvPr userDrawn="1"/>
        </p:nvSpPr>
        <p:spPr bwMode="auto">
          <a:xfrm>
            <a:off x="3246845" y="6373813"/>
            <a:ext cx="250902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altLang="ko-KR" sz="1000" dirty="0" smtClean="0">
                <a:solidFill>
                  <a:srgbClr val="FFFFFF"/>
                </a:solidFill>
                <a:ea typeface="굴림" charset="-127"/>
              </a:rPr>
              <a:t>Copyright</a:t>
            </a:r>
            <a:r>
              <a:rPr lang="en-US" altLang="ko-KR" sz="1000" dirty="0" smtClean="0">
                <a:solidFill>
                  <a:srgbClr val="FFFFFF"/>
                </a:solidFill>
                <a:latin typeface="굴림" charset="-127"/>
                <a:ea typeface="굴림" charset="-127"/>
              </a:rPr>
              <a:t>© 2017 </a:t>
            </a:r>
            <a:r>
              <a:rPr lang="en-US" altLang="ko-KR" sz="1000" dirty="0" err="1" smtClean="0">
                <a:solidFill>
                  <a:srgbClr val="FFFFFF"/>
                </a:solidFill>
                <a:latin typeface="굴림" charset="-127"/>
                <a:ea typeface="굴림" charset="-127"/>
              </a:rPr>
              <a:t>Hanbit</a:t>
            </a:r>
            <a:r>
              <a:rPr lang="en-US" altLang="ko-KR" sz="1000" dirty="0" smtClean="0">
                <a:solidFill>
                  <a:srgbClr val="FFFFFF"/>
                </a:solidFill>
                <a:latin typeface="굴림" charset="-127"/>
                <a:ea typeface="굴림" charset="-127"/>
              </a:rPr>
              <a:t> Academy, Inc.</a:t>
            </a:r>
          </a:p>
          <a:p>
            <a:pPr algn="ctr" eaLnBrk="1" hangingPunct="1">
              <a:defRPr/>
            </a:pPr>
            <a:r>
              <a:rPr lang="en-US" altLang="ko-KR" sz="1000" dirty="0" smtClean="0">
                <a:solidFill>
                  <a:srgbClr val="FFFFFF"/>
                </a:solidFill>
                <a:latin typeface="굴림" charset="-127"/>
                <a:ea typeface="굴림" charset="-127"/>
              </a:rPr>
              <a:t>All rights reserved.</a:t>
            </a:r>
            <a:endParaRPr lang="ko-KR" altLang="ko-KR" sz="1000" dirty="0" smtClean="0">
              <a:solidFill>
                <a:srgbClr val="FFFFFF"/>
              </a:solidFill>
              <a:ea typeface="굴림" charset="-127"/>
            </a:endParaRPr>
          </a:p>
        </p:txBody>
      </p:sp>
      <p:sp>
        <p:nvSpPr>
          <p:cNvPr id="12" name="TextBox 7"/>
          <p:cNvSpPr txBox="1">
            <a:spLocks noChangeArrowheads="1"/>
          </p:cNvSpPr>
          <p:nvPr userDrawn="1"/>
        </p:nvSpPr>
        <p:spPr bwMode="auto">
          <a:xfrm>
            <a:off x="721410" y="3169240"/>
            <a:ext cx="756814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de-DE" altLang="ko-KR" sz="1800" dirty="0" smtClean="0">
                <a:solidFill>
                  <a:srgbClr val="BFBFBF"/>
                </a:solidFill>
                <a:latin typeface="HY견고딕" pitchFamily="18" charset="-127"/>
                <a:ea typeface="HY견고딕" pitchFamily="18" charset="-127"/>
              </a:rPr>
              <a:t>IT CookBook, Android Studio</a:t>
            </a:r>
            <a:r>
              <a:rPr lang="ko-KR" altLang="en-US" sz="1800" dirty="0" err="1" smtClean="0">
                <a:solidFill>
                  <a:srgbClr val="BFBFBF"/>
                </a:solidFill>
                <a:latin typeface="HY견고딕" pitchFamily="18" charset="-127"/>
                <a:ea typeface="HY견고딕" pitchFamily="18" charset="-127"/>
              </a:rPr>
              <a:t>를</a:t>
            </a:r>
            <a:r>
              <a:rPr lang="ko-KR" altLang="en-US" sz="1800" dirty="0" smtClean="0">
                <a:solidFill>
                  <a:srgbClr val="BFBFBF"/>
                </a:solidFill>
                <a:latin typeface="HY견고딕" pitchFamily="18" charset="-127"/>
                <a:ea typeface="HY견고딕" pitchFamily="18" charset="-127"/>
              </a:rPr>
              <a:t> 활용한 </a:t>
            </a:r>
            <a:r>
              <a:rPr lang="ko-KR" altLang="en-US" sz="1800" dirty="0" err="1" smtClean="0">
                <a:solidFill>
                  <a:srgbClr val="BFBFBF"/>
                </a:solidFill>
                <a:latin typeface="HY견고딕" pitchFamily="18" charset="-127"/>
                <a:ea typeface="HY견고딕" pitchFamily="18" charset="-127"/>
              </a:rPr>
              <a:t>안드로이드</a:t>
            </a:r>
            <a:r>
              <a:rPr lang="ko-KR" altLang="en-US" sz="1800" dirty="0" smtClean="0">
                <a:solidFill>
                  <a:srgbClr val="BFBFBF"/>
                </a:solidFill>
                <a:latin typeface="HY견고딕" pitchFamily="18" charset="-127"/>
                <a:ea typeface="HY견고딕" pitchFamily="18" charset="-127"/>
              </a:rPr>
              <a:t> 프로그래밍</a:t>
            </a:r>
            <a:endParaRPr lang="de-DE" altLang="ko-KR" sz="1200" dirty="0" smtClean="0">
              <a:solidFill>
                <a:srgbClr val="BFBFBF"/>
              </a:solidFill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13" name="Picture 12" descr="도비라 그림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6023" y="3115235"/>
            <a:ext cx="3196924" cy="2846294"/>
          </a:xfrm>
          <a:prstGeom prst="rect">
            <a:avLst/>
          </a:prstGeom>
        </p:spPr>
      </p:pic>
      <p:pic>
        <p:nvPicPr>
          <p:cNvPr id="14" name="그림 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869700" y="363090"/>
            <a:ext cx="2160000" cy="32379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제목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 userDrawn="1"/>
        </p:nvSpPr>
        <p:spPr bwMode="auto">
          <a:xfrm>
            <a:off x="0" y="3574495"/>
            <a:ext cx="9144000" cy="3280753"/>
          </a:xfrm>
          <a:prstGeom prst="rect">
            <a:avLst/>
          </a:prstGeom>
          <a:solidFill>
            <a:srgbClr val="6361B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WordArt 3"/>
          <p:cNvSpPr>
            <a:spLocks noChangeArrowheads="1" noChangeShapeType="1" noTextEdit="1"/>
          </p:cNvSpPr>
          <p:nvPr userDrawn="1"/>
        </p:nvSpPr>
        <p:spPr bwMode="gray">
          <a:xfrm>
            <a:off x="974435" y="1998926"/>
            <a:ext cx="4724400" cy="609600"/>
          </a:xfrm>
          <a:prstGeom prst="rect">
            <a:avLst/>
          </a:prstGeom>
        </p:spPr>
        <p:txBody>
          <a:bodyPr wrap="none" fromWordArt="1">
            <a:prstTxWarp prst="textDeflate">
              <a:avLst>
                <a:gd name="adj" fmla="val 0"/>
              </a:avLst>
            </a:prstTxWarp>
          </a:bodyPr>
          <a:lstStyle/>
          <a:p>
            <a:pPr algn="ctr">
              <a:defRPr/>
            </a:pPr>
            <a:r>
              <a:rPr lang="en-US" altLang="ko-KR" sz="5400" b="1" kern="10" spc="50" dirty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  <a:latin typeface="Verdana"/>
                <a:cs typeface="+mn-cs"/>
              </a:rPr>
              <a:t>Thank You !</a:t>
            </a:r>
            <a:endParaRPr lang="ko-KR" altLang="en-US" sz="5400" b="1" kern="10" spc="50" dirty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  <a:latin typeface="Verdana"/>
              <a:cs typeface="+mn-cs"/>
            </a:endParaRPr>
          </a:p>
        </p:txBody>
      </p:sp>
      <p:sp>
        <p:nvSpPr>
          <p:cNvPr id="11" name="TextBox 10"/>
          <p:cNvSpPr txBox="1">
            <a:spLocks noChangeArrowheads="1"/>
          </p:cNvSpPr>
          <p:nvPr userDrawn="1"/>
        </p:nvSpPr>
        <p:spPr bwMode="auto">
          <a:xfrm>
            <a:off x="3246845" y="6373813"/>
            <a:ext cx="250902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altLang="ko-KR" sz="1000" dirty="0" smtClean="0">
                <a:solidFill>
                  <a:srgbClr val="FFFFFF"/>
                </a:solidFill>
                <a:ea typeface="굴림" charset="-127"/>
              </a:rPr>
              <a:t>Copyright</a:t>
            </a:r>
            <a:r>
              <a:rPr lang="en-US" altLang="ko-KR" sz="1000" dirty="0" smtClean="0">
                <a:solidFill>
                  <a:srgbClr val="FFFFFF"/>
                </a:solidFill>
                <a:latin typeface="굴림" charset="-127"/>
                <a:ea typeface="굴림" charset="-127"/>
              </a:rPr>
              <a:t>© 2017 </a:t>
            </a:r>
            <a:r>
              <a:rPr lang="en-US" altLang="ko-KR" sz="1000" dirty="0" err="1" smtClean="0">
                <a:solidFill>
                  <a:srgbClr val="FFFFFF"/>
                </a:solidFill>
                <a:latin typeface="굴림" charset="-127"/>
                <a:ea typeface="굴림" charset="-127"/>
              </a:rPr>
              <a:t>Hanbit</a:t>
            </a:r>
            <a:r>
              <a:rPr lang="en-US" altLang="ko-KR" sz="1000" dirty="0" smtClean="0">
                <a:solidFill>
                  <a:srgbClr val="FFFFFF"/>
                </a:solidFill>
                <a:latin typeface="굴림" charset="-127"/>
                <a:ea typeface="굴림" charset="-127"/>
              </a:rPr>
              <a:t> Academy, Inc.</a:t>
            </a:r>
          </a:p>
          <a:p>
            <a:pPr algn="ctr" eaLnBrk="1" hangingPunct="1">
              <a:defRPr/>
            </a:pPr>
            <a:r>
              <a:rPr lang="en-US" altLang="ko-KR" sz="1000" dirty="0" smtClean="0">
                <a:solidFill>
                  <a:srgbClr val="FFFFFF"/>
                </a:solidFill>
                <a:latin typeface="굴림" charset="-127"/>
                <a:ea typeface="굴림" charset="-127"/>
              </a:rPr>
              <a:t>All rights reserved.</a:t>
            </a:r>
            <a:endParaRPr lang="ko-KR" altLang="ko-KR" sz="1000" dirty="0" smtClean="0">
              <a:solidFill>
                <a:srgbClr val="FFFFFF"/>
              </a:solidFill>
              <a:ea typeface="굴림" charset="-127"/>
            </a:endParaRPr>
          </a:p>
        </p:txBody>
      </p:sp>
      <p:sp>
        <p:nvSpPr>
          <p:cNvPr id="12" name="TextBox 7"/>
          <p:cNvSpPr txBox="1">
            <a:spLocks noChangeArrowheads="1"/>
          </p:cNvSpPr>
          <p:nvPr userDrawn="1"/>
        </p:nvSpPr>
        <p:spPr bwMode="auto">
          <a:xfrm>
            <a:off x="721410" y="3169240"/>
            <a:ext cx="756814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de-DE" altLang="ko-KR" sz="1800" dirty="0" smtClean="0">
                <a:solidFill>
                  <a:srgbClr val="BFBFBF"/>
                </a:solidFill>
                <a:latin typeface="HY견고딕" pitchFamily="18" charset="-127"/>
                <a:ea typeface="HY견고딕" pitchFamily="18" charset="-127"/>
              </a:rPr>
              <a:t>IT CookBook, Android Studio</a:t>
            </a:r>
            <a:r>
              <a:rPr lang="ko-KR" altLang="en-US" sz="1800" dirty="0" err="1" smtClean="0">
                <a:solidFill>
                  <a:srgbClr val="BFBFBF"/>
                </a:solidFill>
                <a:latin typeface="HY견고딕" pitchFamily="18" charset="-127"/>
                <a:ea typeface="HY견고딕" pitchFamily="18" charset="-127"/>
              </a:rPr>
              <a:t>를</a:t>
            </a:r>
            <a:r>
              <a:rPr lang="ko-KR" altLang="en-US" sz="1800" dirty="0" smtClean="0">
                <a:solidFill>
                  <a:srgbClr val="BFBFBF"/>
                </a:solidFill>
                <a:latin typeface="HY견고딕" pitchFamily="18" charset="-127"/>
                <a:ea typeface="HY견고딕" pitchFamily="18" charset="-127"/>
              </a:rPr>
              <a:t> 활용한 </a:t>
            </a:r>
            <a:r>
              <a:rPr lang="ko-KR" altLang="en-US" sz="1800" dirty="0" err="1" smtClean="0">
                <a:solidFill>
                  <a:srgbClr val="BFBFBF"/>
                </a:solidFill>
                <a:latin typeface="HY견고딕" pitchFamily="18" charset="-127"/>
                <a:ea typeface="HY견고딕" pitchFamily="18" charset="-127"/>
              </a:rPr>
              <a:t>안드로이드</a:t>
            </a:r>
            <a:r>
              <a:rPr lang="ko-KR" altLang="en-US" sz="1800" dirty="0" smtClean="0">
                <a:solidFill>
                  <a:srgbClr val="BFBFBF"/>
                </a:solidFill>
                <a:latin typeface="HY견고딕" pitchFamily="18" charset="-127"/>
                <a:ea typeface="HY견고딕" pitchFamily="18" charset="-127"/>
              </a:rPr>
              <a:t> 프로그래밍</a:t>
            </a:r>
            <a:endParaRPr lang="de-DE" altLang="ko-KR" sz="1200" dirty="0" smtClean="0">
              <a:solidFill>
                <a:srgbClr val="BFBFBF"/>
              </a:solidFill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13" name="Picture 12" descr="도비라 그림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6023" y="3115235"/>
            <a:ext cx="3196924" cy="2846294"/>
          </a:xfrm>
          <a:prstGeom prst="rect">
            <a:avLst/>
          </a:prstGeom>
        </p:spPr>
      </p:pic>
      <p:pic>
        <p:nvPicPr>
          <p:cNvPr id="14" name="그림 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869700" y="363090"/>
            <a:ext cx="2160000" cy="323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4436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저작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>
            <a:spLocks noChangeArrowheads="1"/>
          </p:cNvSpPr>
          <p:nvPr userDrawn="1"/>
        </p:nvSpPr>
        <p:spPr bwMode="auto">
          <a:xfrm>
            <a:off x="3193090" y="6373813"/>
            <a:ext cx="261653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altLang="ko-KR" sz="1000" dirty="0" smtClean="0">
                <a:solidFill>
                  <a:srgbClr val="A6A6A6"/>
                </a:solidFill>
                <a:effectLst/>
                <a:latin typeface="Arial"/>
              </a:rPr>
              <a:t>Copyright</a:t>
            </a:r>
            <a:r>
              <a:rPr lang="en-US" altLang="ko-KR" sz="1000" dirty="0" smtClean="0">
                <a:solidFill>
                  <a:srgbClr val="A6A6A6"/>
                </a:solidFill>
                <a:effectLst/>
                <a:latin typeface="굴림"/>
              </a:rPr>
              <a:t>© 2017 </a:t>
            </a:r>
            <a:r>
              <a:rPr lang="en-US" altLang="ko-KR" sz="1000" dirty="0" err="1" smtClean="0">
                <a:solidFill>
                  <a:srgbClr val="A6A6A6"/>
                </a:solidFill>
                <a:effectLst/>
                <a:latin typeface="굴림"/>
              </a:rPr>
              <a:t>Hanbit</a:t>
            </a:r>
            <a:r>
              <a:rPr lang="en-US" altLang="ko-KR" sz="1000" dirty="0" smtClean="0">
                <a:solidFill>
                  <a:srgbClr val="A6A6A6"/>
                </a:solidFill>
                <a:effectLst/>
                <a:latin typeface="굴림"/>
              </a:rPr>
              <a:t> Academy, Inc. </a:t>
            </a:r>
          </a:p>
          <a:p>
            <a:pPr algn="ctr" eaLnBrk="1" hangingPunct="1">
              <a:defRPr/>
            </a:pPr>
            <a:r>
              <a:rPr lang="en-US" altLang="ko-KR" sz="1000" dirty="0" smtClean="0">
                <a:solidFill>
                  <a:srgbClr val="A6A6A6"/>
                </a:solidFill>
                <a:effectLst/>
                <a:latin typeface="굴림"/>
              </a:rPr>
              <a:t>All rights reserved.</a:t>
            </a:r>
            <a:endParaRPr lang="ko-KR" altLang="ko-KR" sz="1000" dirty="0" smtClean="0">
              <a:solidFill>
                <a:schemeClr val="bg1">
                  <a:lumMod val="65000"/>
                </a:schemeClr>
              </a:solidFill>
              <a:ea typeface="굴림" charset="-127"/>
            </a:endParaRPr>
          </a:p>
        </p:txBody>
      </p:sp>
      <p:pic>
        <p:nvPicPr>
          <p:cNvPr id="11" name="Picture 4" descr="C:\Users\김현용\Desktop\제호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754" y="6354628"/>
            <a:ext cx="1820070" cy="303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7"/>
          <p:cNvSpPr txBox="1"/>
          <p:nvPr userDrawn="1"/>
        </p:nvSpPr>
        <p:spPr>
          <a:xfrm>
            <a:off x="305901" y="4303240"/>
            <a:ext cx="7991475" cy="164250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vl="1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solidFill>
                <a:srgbClr val="222222"/>
              </a:solidFill>
              <a:ea typeface="맑은 고딕" pitchFamily="50" charset="-127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4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 pitchFamily="50" charset="-127"/>
              </a:rPr>
              <a:t>[</a:t>
            </a:r>
            <a:r>
              <a:rPr kumimoji="0" lang="ko-KR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 pitchFamily="50" charset="-127"/>
              </a:rPr>
              <a:t>강의교안 이용 안내</a:t>
            </a:r>
            <a:r>
              <a:rPr kumimoji="0" lang="en-US" altLang="ko-KR" sz="14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 pitchFamily="50" charset="-127"/>
              </a:rPr>
              <a:t>]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ea typeface="맑은 고딕" pitchFamily="50" charset="-127"/>
            </a:endParaRPr>
          </a:p>
          <a:p>
            <a:pPr marL="171450" indent="-17145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400" dirty="0">
                <a:ea typeface="맑은 고딕" pitchFamily="50" charset="-127"/>
              </a:rPr>
              <a:t>본 강의교안의 저작권은 </a:t>
            </a:r>
            <a:r>
              <a:rPr kumimoji="0" lang="ko-KR" altLang="en-US" sz="1400" dirty="0" err="1" smtClean="0">
                <a:ea typeface="맑은 고딕" pitchFamily="50" charset="-127"/>
              </a:rPr>
              <a:t>한빛아카데미</a:t>
            </a:r>
            <a:r>
              <a:rPr kumimoji="0" lang="ko-KR" altLang="en-US" sz="1400" dirty="0" smtClean="0">
                <a:ea typeface="맑은 고딕" pitchFamily="50" charset="-127"/>
              </a:rPr>
              <a:t>㈜</a:t>
            </a:r>
            <a:r>
              <a:rPr kumimoji="0" lang="ko-KR" altLang="en-US" sz="1400" dirty="0">
                <a:ea typeface="맑은 고딕" pitchFamily="50" charset="-127"/>
              </a:rPr>
              <a:t>에 있습니다</a:t>
            </a:r>
            <a:r>
              <a:rPr kumimoji="0" lang="en-US" altLang="ko-KR" sz="1400" dirty="0">
                <a:ea typeface="맑은 고딕" pitchFamily="50" charset="-127"/>
              </a:rPr>
              <a:t>.</a:t>
            </a:r>
            <a:r>
              <a:rPr kumimoji="0" lang="ko-KR" altLang="en-US" sz="1400" dirty="0">
                <a:solidFill>
                  <a:srgbClr val="222222"/>
                </a:solidFill>
                <a:ea typeface="맑은 고딕" pitchFamily="50" charset="-127"/>
              </a:rPr>
              <a:t> </a:t>
            </a:r>
            <a:endParaRPr kumimoji="0" lang="en-US" altLang="ko-KR" sz="1400" dirty="0">
              <a:solidFill>
                <a:srgbClr val="222222"/>
              </a:solidFill>
              <a:ea typeface="맑은 고딕" pitchFamily="50" charset="-127"/>
            </a:endParaRPr>
          </a:p>
          <a:p>
            <a:pPr marL="171450" indent="-17145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이 자료를 무단으로 전제하거나 배포할 경우 </a:t>
            </a:r>
            <a:r>
              <a:rPr kumimoji="0" lang="ko-KR" altLang="en-US" sz="1400" u="sng" dirty="0" smtClean="0">
                <a:solidFill>
                  <a:srgbClr val="222222"/>
                </a:solidFill>
                <a:ea typeface="맑은 고딕" pitchFamily="50" charset="-127"/>
              </a:rPr>
              <a:t>저작권법 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136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조에 의거하여 </a:t>
            </a:r>
            <a:endParaRPr kumimoji="0" lang="en-US" altLang="ko-KR" sz="1400" u="sng" dirty="0" smtClean="0">
              <a:solidFill>
                <a:srgbClr val="222222"/>
              </a:solidFill>
              <a:ea typeface="맑은 고딕" pitchFamily="50" charset="-127"/>
            </a:endParaRPr>
          </a:p>
          <a:p>
            <a:pPr marL="169200" lvl="1" indent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kumimoji="0" lang="ko-KR" altLang="en-US" sz="1400" u="sng" dirty="0" smtClean="0">
                <a:solidFill>
                  <a:srgbClr val="222222"/>
                </a:solidFill>
                <a:ea typeface="맑은 고딕" pitchFamily="50" charset="-127"/>
              </a:rPr>
              <a:t>최고 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5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년 이하의 </a:t>
            </a:r>
            <a:r>
              <a:rPr kumimoji="0" lang="ko-KR" altLang="en-US" sz="1400" u="sng" dirty="0" smtClean="0">
                <a:solidFill>
                  <a:srgbClr val="222222"/>
                </a:solidFill>
                <a:ea typeface="맑은 고딕" pitchFamily="50" charset="-127"/>
              </a:rPr>
              <a:t>징역</a:t>
            </a:r>
            <a:r>
              <a:rPr kumimoji="0" lang="en-US" altLang="ko-KR" sz="1400" u="sng" dirty="0" smtClean="0">
                <a:solidFill>
                  <a:srgbClr val="222222"/>
                </a:solidFill>
                <a:ea typeface="맑은 고딕" pitchFamily="50" charset="-127"/>
              </a:rPr>
              <a:t> </a:t>
            </a:r>
            <a:r>
              <a:rPr kumimoji="0" lang="ko-KR" altLang="en-US" sz="1400" u="sng" dirty="0" smtClean="0">
                <a:solidFill>
                  <a:srgbClr val="222222"/>
                </a:solidFill>
                <a:ea typeface="맑은 고딕" pitchFamily="50" charset="-127"/>
              </a:rPr>
              <a:t>또는 </a:t>
            </a:r>
            <a:r>
              <a:rPr kumimoji="0" lang="en-US" altLang="ko-KR" sz="1400" u="sng" dirty="0" smtClean="0">
                <a:solidFill>
                  <a:srgbClr val="222222"/>
                </a:solidFill>
                <a:ea typeface="맑은 고딕" pitchFamily="50" charset="-127"/>
              </a:rPr>
              <a:t>5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천만원 이하의 벌금에 처할 수 있고 </a:t>
            </a:r>
            <a:endParaRPr kumimoji="0" lang="en-US" altLang="ko-KR" sz="1400" u="sng" dirty="0" smtClean="0">
              <a:solidFill>
                <a:srgbClr val="222222"/>
              </a:solidFill>
              <a:ea typeface="맑은 고딕" pitchFamily="50" charset="-127"/>
            </a:endParaRPr>
          </a:p>
          <a:p>
            <a:pPr marL="169200" lvl="1" indent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kumimoji="0" lang="ko-KR" altLang="en-US" sz="1400" u="sng" dirty="0" smtClean="0">
                <a:solidFill>
                  <a:srgbClr val="222222"/>
                </a:solidFill>
                <a:ea typeface="맑은 고딕" pitchFamily="50" charset="-127"/>
              </a:rPr>
              <a:t>이를 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병과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(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倂科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)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할 수도 있습니다</a:t>
            </a:r>
            <a:r>
              <a:rPr kumimoji="0" lang="en-US" altLang="ko-KR" sz="1400" u="sng" dirty="0" smtClean="0">
                <a:solidFill>
                  <a:srgbClr val="222222"/>
                </a:solidFill>
                <a:ea typeface="맑은 고딕" pitchFamily="50" charset="-127"/>
              </a:rPr>
              <a:t>.</a:t>
            </a:r>
            <a:endParaRPr kumimoji="0" lang="en-US" altLang="ko-KR" sz="1400" u="sng" dirty="0">
              <a:solidFill>
                <a:srgbClr val="222222"/>
              </a:solidFill>
              <a:ea typeface="맑은 고딕" pitchFamily="50" charset="-127"/>
            </a:endParaRPr>
          </a:p>
        </p:txBody>
      </p:sp>
      <p:pic>
        <p:nvPicPr>
          <p:cNvPr id="13" name="Picture 12" descr="1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8807" y="3639063"/>
            <a:ext cx="3482681" cy="3000919"/>
          </a:xfrm>
          <a:prstGeom prst="rect">
            <a:avLst/>
          </a:prstGeom>
        </p:spPr>
      </p:pic>
      <p:pic>
        <p:nvPicPr>
          <p:cNvPr id="14" name="Picture 13" descr="3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610" y="506575"/>
            <a:ext cx="5946616" cy="1702191"/>
          </a:xfrm>
          <a:prstGeom prst="rect">
            <a:avLst/>
          </a:prstGeom>
        </p:spPr>
      </p:pic>
      <p:sp>
        <p:nvSpPr>
          <p:cNvPr id="15" name="직사각형 5"/>
          <p:cNvSpPr/>
          <p:nvPr userDrawn="1"/>
        </p:nvSpPr>
        <p:spPr bwMode="auto">
          <a:xfrm>
            <a:off x="0" y="-76200"/>
            <a:ext cx="9144000" cy="266700"/>
          </a:xfrm>
          <a:prstGeom prst="rect">
            <a:avLst/>
          </a:prstGeom>
          <a:solidFill>
            <a:srgbClr val="60B4F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47978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>
            <a:spLocks noChangeArrowheads="1"/>
          </p:cNvSpPr>
          <p:nvPr userDrawn="1"/>
        </p:nvSpPr>
        <p:spPr bwMode="auto">
          <a:xfrm>
            <a:off x="3294312" y="6457890"/>
            <a:ext cx="250902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ea typeface="굴림" charset="-127"/>
              </a:rPr>
              <a:t>Copyright</a:t>
            </a: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© 2015 </a:t>
            </a:r>
            <a:r>
              <a:rPr lang="en-US" altLang="ko-KR" sz="1000" dirty="0" err="1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Hanbit</a:t>
            </a: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 Academy, Inc.</a:t>
            </a:r>
          </a:p>
          <a:p>
            <a:pPr algn="ctr" eaLnBrk="1" hangingPunct="1">
              <a:defRPr/>
            </a:pP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All rights reserved.</a:t>
            </a:r>
            <a:endParaRPr lang="ko-KR" altLang="ko-KR" sz="1000" dirty="0" smtClean="0">
              <a:solidFill>
                <a:schemeClr val="bg1">
                  <a:lumMod val="65000"/>
                </a:schemeClr>
              </a:solidFill>
              <a:ea typeface="굴림" charset="-127"/>
            </a:endParaRPr>
          </a:p>
        </p:txBody>
      </p:sp>
      <p:sp>
        <p:nvSpPr>
          <p:cNvPr id="9" name="직사각형 1"/>
          <p:cNvSpPr/>
          <p:nvPr userDrawn="1"/>
        </p:nvSpPr>
        <p:spPr bwMode="auto">
          <a:xfrm>
            <a:off x="0" y="3574495"/>
            <a:ext cx="9144000" cy="3280753"/>
          </a:xfrm>
          <a:prstGeom prst="rect">
            <a:avLst/>
          </a:prstGeom>
          <a:solidFill>
            <a:srgbClr val="6361B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Rectangle 7"/>
          <p:cNvSpPr>
            <a:spLocks noGrp="1" noChangeArrowheads="1"/>
          </p:cNvSpPr>
          <p:nvPr>
            <p:ph type="ctrTitle"/>
          </p:nvPr>
        </p:nvSpPr>
        <p:spPr>
          <a:xfrm>
            <a:off x="806292" y="901031"/>
            <a:ext cx="7485063" cy="108108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b"/>
          <a:lstStyle>
            <a:lvl1pPr>
              <a:lnSpc>
                <a:spcPct val="110000"/>
              </a:lnSpc>
              <a:defRPr sz="3200" b="0">
                <a:latin typeface="HY견고딕" pitchFamily="18" charset="-127"/>
                <a:ea typeface="HY견고딕" pitchFamily="18" charset="-127"/>
              </a:defRPr>
            </a:lvl1pPr>
          </a:lstStyle>
          <a:p>
            <a:pPr lvl="0"/>
            <a:r>
              <a:rPr lang="ko-KR" altLang="en-US" noProof="0" dirty="0" smtClean="0"/>
              <a:t>마스터 제목 스타일 편집</a:t>
            </a:r>
            <a:endParaRPr lang="de-DE" noProof="0" dirty="0" smtClean="0"/>
          </a:p>
        </p:txBody>
      </p:sp>
      <p:pic>
        <p:nvPicPr>
          <p:cNvPr id="11" name="그림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869700" y="363090"/>
            <a:ext cx="2160000" cy="323795"/>
          </a:xfrm>
          <a:prstGeom prst="rect">
            <a:avLst/>
          </a:prstGeom>
        </p:spPr>
      </p:pic>
      <p:sp>
        <p:nvSpPr>
          <p:cNvPr id="12" name="TextBox 7"/>
          <p:cNvSpPr txBox="1">
            <a:spLocks noChangeArrowheads="1"/>
          </p:cNvSpPr>
          <p:nvPr userDrawn="1"/>
        </p:nvSpPr>
        <p:spPr bwMode="auto">
          <a:xfrm>
            <a:off x="721410" y="3169240"/>
            <a:ext cx="756814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de-DE" altLang="ko-KR" sz="1800" dirty="0" smtClean="0">
                <a:solidFill>
                  <a:srgbClr val="BFBFBF"/>
                </a:solidFill>
                <a:latin typeface="HY견고딕" pitchFamily="18" charset="-127"/>
                <a:ea typeface="HY견고딕" pitchFamily="18" charset="-127"/>
              </a:rPr>
              <a:t>IT CookBook, Android Studio</a:t>
            </a:r>
            <a:r>
              <a:rPr lang="ko-KR" altLang="en-US" sz="1800" dirty="0" err="1" smtClean="0">
                <a:solidFill>
                  <a:srgbClr val="BFBFBF"/>
                </a:solidFill>
                <a:latin typeface="HY견고딕" pitchFamily="18" charset="-127"/>
                <a:ea typeface="HY견고딕" pitchFamily="18" charset="-127"/>
              </a:rPr>
              <a:t>를</a:t>
            </a:r>
            <a:r>
              <a:rPr lang="ko-KR" altLang="en-US" sz="1800" dirty="0" smtClean="0">
                <a:solidFill>
                  <a:srgbClr val="BFBFBF"/>
                </a:solidFill>
                <a:latin typeface="HY견고딕" pitchFamily="18" charset="-127"/>
                <a:ea typeface="HY견고딕" pitchFamily="18" charset="-127"/>
              </a:rPr>
              <a:t> 활용한 </a:t>
            </a:r>
            <a:r>
              <a:rPr lang="ko-KR" altLang="en-US" sz="1800" dirty="0" err="1" smtClean="0">
                <a:solidFill>
                  <a:srgbClr val="BFBFBF"/>
                </a:solidFill>
                <a:latin typeface="HY견고딕" pitchFamily="18" charset="-127"/>
                <a:ea typeface="HY견고딕" pitchFamily="18" charset="-127"/>
              </a:rPr>
              <a:t>안드로이드</a:t>
            </a:r>
            <a:r>
              <a:rPr lang="ko-KR" altLang="en-US" sz="1800" dirty="0" smtClean="0">
                <a:solidFill>
                  <a:srgbClr val="BFBFBF"/>
                </a:solidFill>
                <a:latin typeface="HY견고딕" pitchFamily="18" charset="-127"/>
                <a:ea typeface="HY견고딕" pitchFamily="18" charset="-127"/>
              </a:rPr>
              <a:t> 프로그래밍</a:t>
            </a:r>
            <a:endParaRPr lang="de-DE" altLang="ko-KR" sz="1200" dirty="0" smtClean="0">
              <a:solidFill>
                <a:srgbClr val="BFBFBF"/>
              </a:solidFill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13" name="Picture 12" descr="도비라 그림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6023" y="3115235"/>
            <a:ext cx="3196924" cy="2846294"/>
          </a:xfrm>
          <a:prstGeom prst="rect">
            <a:avLst/>
          </a:prstGeom>
        </p:spPr>
      </p:pic>
      <p:sp>
        <p:nvSpPr>
          <p:cNvPr id="14" name="TextBox 13"/>
          <p:cNvSpPr txBox="1">
            <a:spLocks noChangeArrowheads="1"/>
          </p:cNvSpPr>
          <p:nvPr userDrawn="1"/>
        </p:nvSpPr>
        <p:spPr bwMode="auto">
          <a:xfrm>
            <a:off x="3246845" y="6373813"/>
            <a:ext cx="250902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altLang="ko-KR" sz="1000" dirty="0" smtClean="0">
                <a:solidFill>
                  <a:srgbClr val="FFFFFF"/>
                </a:solidFill>
                <a:ea typeface="굴림" charset="-127"/>
              </a:rPr>
              <a:t>Copyright</a:t>
            </a:r>
            <a:r>
              <a:rPr lang="en-US" altLang="ko-KR" sz="1000" dirty="0" smtClean="0">
                <a:solidFill>
                  <a:srgbClr val="FFFFFF"/>
                </a:solidFill>
                <a:latin typeface="굴림" charset="-127"/>
                <a:ea typeface="굴림" charset="-127"/>
              </a:rPr>
              <a:t>© 2017 </a:t>
            </a:r>
            <a:r>
              <a:rPr lang="en-US" altLang="ko-KR" sz="1000" dirty="0" err="1" smtClean="0">
                <a:solidFill>
                  <a:srgbClr val="FFFFFF"/>
                </a:solidFill>
                <a:latin typeface="굴림" charset="-127"/>
                <a:ea typeface="굴림" charset="-127"/>
              </a:rPr>
              <a:t>Hanbit</a:t>
            </a:r>
            <a:r>
              <a:rPr lang="en-US" altLang="ko-KR" sz="1000" dirty="0" smtClean="0">
                <a:solidFill>
                  <a:srgbClr val="FFFFFF"/>
                </a:solidFill>
                <a:latin typeface="굴림" charset="-127"/>
                <a:ea typeface="굴림" charset="-127"/>
              </a:rPr>
              <a:t> Academy, Inc.</a:t>
            </a:r>
          </a:p>
          <a:p>
            <a:pPr algn="ctr" eaLnBrk="1" hangingPunct="1">
              <a:defRPr/>
            </a:pPr>
            <a:r>
              <a:rPr lang="en-US" altLang="ko-KR" sz="1000" dirty="0" smtClean="0">
                <a:solidFill>
                  <a:srgbClr val="FFFFFF"/>
                </a:solidFill>
                <a:latin typeface="굴림" charset="-127"/>
                <a:ea typeface="굴림" charset="-127"/>
              </a:rPr>
              <a:t>All rights reserved.</a:t>
            </a:r>
            <a:endParaRPr lang="ko-KR" altLang="ko-KR" sz="1000" dirty="0" smtClean="0">
              <a:solidFill>
                <a:srgbClr val="FFFFFF"/>
              </a:solidFill>
              <a:ea typeface="굴림" charset="-127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학습목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3"/>
          <p:cNvSpPr>
            <a:spLocks noChangeArrowheads="1"/>
          </p:cNvSpPr>
          <p:nvPr userDrawn="1"/>
        </p:nvSpPr>
        <p:spPr bwMode="auto">
          <a:xfrm>
            <a:off x="0" y="0"/>
            <a:ext cx="91440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14" name="내용 개체 틀 2"/>
          <p:cNvSpPr>
            <a:spLocks noGrp="1"/>
          </p:cNvSpPr>
          <p:nvPr>
            <p:ph idx="1"/>
          </p:nvPr>
        </p:nvSpPr>
        <p:spPr>
          <a:xfrm>
            <a:off x="295275" y="1489075"/>
            <a:ext cx="8524875" cy="4313238"/>
          </a:xfrm>
        </p:spPr>
        <p:txBody>
          <a:bodyPr/>
          <a:lstStyle>
            <a:lvl1pPr marL="180975" indent="-180975">
              <a:buFont typeface="Arial" pitchFamily="34" charset="0"/>
              <a:buChar char="•"/>
              <a:defRPr>
                <a:latin typeface="맑은 고딕" pitchFamily="50" charset="-127"/>
                <a:ea typeface="맑은 고딕" pitchFamily="50" charset="-127"/>
              </a:defRPr>
            </a:lvl1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15" name="TextBox 14"/>
          <p:cNvSpPr txBox="1">
            <a:spLocks noChangeArrowheads="1"/>
          </p:cNvSpPr>
          <p:nvPr userDrawn="1"/>
        </p:nvSpPr>
        <p:spPr bwMode="auto">
          <a:xfrm>
            <a:off x="3246845" y="6373813"/>
            <a:ext cx="250902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ea typeface="굴림" charset="-127"/>
              </a:rPr>
              <a:t>Copyright</a:t>
            </a: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© 2017 </a:t>
            </a:r>
            <a:r>
              <a:rPr lang="en-US" altLang="ko-KR" sz="1000" dirty="0" err="1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Hanbit</a:t>
            </a: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 Academy, Inc.</a:t>
            </a:r>
          </a:p>
          <a:p>
            <a:pPr algn="ctr" eaLnBrk="1" hangingPunct="1">
              <a:defRPr/>
            </a:pP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All rights reserved.</a:t>
            </a:r>
            <a:endParaRPr lang="ko-KR" altLang="ko-KR" sz="1000" dirty="0" smtClean="0">
              <a:solidFill>
                <a:schemeClr val="bg1">
                  <a:lumMod val="65000"/>
                </a:schemeClr>
              </a:solidFill>
              <a:ea typeface="굴림" charset="-127"/>
            </a:endParaRPr>
          </a:p>
        </p:txBody>
      </p:sp>
      <p:sp>
        <p:nvSpPr>
          <p:cNvPr id="16" name="TextBox 6"/>
          <p:cNvSpPr txBox="1">
            <a:spLocks noChangeArrowheads="1"/>
          </p:cNvSpPr>
          <p:nvPr userDrawn="1"/>
        </p:nvSpPr>
        <p:spPr bwMode="auto">
          <a:xfrm>
            <a:off x="158750" y="242888"/>
            <a:ext cx="8516938" cy="52228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ko-KR" altLang="en-US" sz="28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학습목표</a:t>
            </a:r>
          </a:p>
        </p:txBody>
      </p:sp>
      <p:pic>
        <p:nvPicPr>
          <p:cNvPr id="17" name="그림 29" descr="쿡북로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23200" y="684213"/>
            <a:ext cx="1079500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Line 194"/>
          <p:cNvSpPr>
            <a:spLocks noChangeShapeType="1"/>
          </p:cNvSpPr>
          <p:nvPr userDrawn="1"/>
        </p:nvSpPr>
        <p:spPr bwMode="gray">
          <a:xfrm>
            <a:off x="226419" y="1064718"/>
            <a:ext cx="8675591" cy="0"/>
          </a:xfrm>
          <a:prstGeom prst="line">
            <a:avLst/>
          </a:prstGeom>
          <a:solidFill>
            <a:srgbClr val="592A03"/>
          </a:solidFill>
          <a:ln w="19050">
            <a:solidFill>
              <a:srgbClr val="6361BA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ko-KR" altLang="en-US" sz="1800">
              <a:solidFill>
                <a:srgbClr val="000000"/>
              </a:solidFill>
              <a:cs typeface="+mn-cs"/>
            </a:endParaRPr>
          </a:p>
        </p:txBody>
      </p:sp>
      <p:sp>
        <p:nvSpPr>
          <p:cNvPr id="19" name="Rectangle 193"/>
          <p:cNvSpPr>
            <a:spLocks noChangeArrowheads="1"/>
          </p:cNvSpPr>
          <p:nvPr userDrawn="1"/>
        </p:nvSpPr>
        <p:spPr bwMode="gray">
          <a:xfrm>
            <a:off x="226419" y="941402"/>
            <a:ext cx="2341607" cy="131762"/>
          </a:xfrm>
          <a:prstGeom prst="rect">
            <a:avLst/>
          </a:prstGeom>
          <a:solidFill>
            <a:srgbClr val="6361BA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 sz="1800">
              <a:solidFill>
                <a:srgbClr val="000000"/>
              </a:solidFill>
              <a:ea typeface="굴림" charset="-127"/>
              <a:cs typeface="+mn-cs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차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3"/>
          <p:cNvSpPr>
            <a:spLocks noChangeArrowheads="1"/>
          </p:cNvSpPr>
          <p:nvPr userDrawn="1"/>
        </p:nvSpPr>
        <p:spPr bwMode="auto">
          <a:xfrm>
            <a:off x="0" y="0"/>
            <a:ext cx="91440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14" name="직사각형 13"/>
          <p:cNvSpPr>
            <a:spLocks noChangeArrowheads="1"/>
          </p:cNvSpPr>
          <p:nvPr userDrawn="1"/>
        </p:nvSpPr>
        <p:spPr bwMode="auto">
          <a:xfrm>
            <a:off x="0" y="0"/>
            <a:ext cx="91440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15" name="직사각형 13"/>
          <p:cNvSpPr>
            <a:spLocks noChangeArrowheads="1"/>
          </p:cNvSpPr>
          <p:nvPr userDrawn="1"/>
        </p:nvSpPr>
        <p:spPr bwMode="auto">
          <a:xfrm>
            <a:off x="0" y="0"/>
            <a:ext cx="91440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16" name="TextBox 15"/>
          <p:cNvSpPr txBox="1">
            <a:spLocks noChangeArrowheads="1"/>
          </p:cNvSpPr>
          <p:nvPr userDrawn="1"/>
        </p:nvSpPr>
        <p:spPr bwMode="auto">
          <a:xfrm>
            <a:off x="3246845" y="6373813"/>
            <a:ext cx="250902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ea typeface="굴림" charset="-127"/>
              </a:rPr>
              <a:t>Copyright</a:t>
            </a: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© 2017 </a:t>
            </a:r>
            <a:r>
              <a:rPr lang="en-US" altLang="ko-KR" sz="1000" dirty="0" err="1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Hanbit</a:t>
            </a: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 Academy, Inc.</a:t>
            </a:r>
          </a:p>
          <a:p>
            <a:pPr algn="ctr" eaLnBrk="1" hangingPunct="1">
              <a:defRPr/>
            </a:pP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All rights reserved.</a:t>
            </a:r>
            <a:endParaRPr lang="ko-KR" altLang="ko-KR" sz="1000" dirty="0" smtClean="0">
              <a:solidFill>
                <a:schemeClr val="bg1">
                  <a:lumMod val="65000"/>
                </a:schemeClr>
              </a:solidFill>
              <a:ea typeface="굴림" charset="-127"/>
            </a:endParaRPr>
          </a:p>
        </p:txBody>
      </p:sp>
      <p:sp>
        <p:nvSpPr>
          <p:cNvPr id="17" name="내용 개체 틀 1"/>
          <p:cNvSpPr>
            <a:spLocks noGrp="1"/>
          </p:cNvSpPr>
          <p:nvPr>
            <p:ph idx="1"/>
          </p:nvPr>
        </p:nvSpPr>
        <p:spPr>
          <a:xfrm>
            <a:off x="295275" y="1489075"/>
            <a:ext cx="8524875" cy="4313238"/>
          </a:xfrm>
        </p:spPr>
        <p:txBody>
          <a:bodyPr/>
          <a:lstStyle/>
          <a:p>
            <a:pPr>
              <a:buFont typeface="Arial" charset="0"/>
              <a:buChar char="•"/>
            </a:pPr>
            <a:endParaRPr lang="en-US" altLang="ko-KR" b="1" dirty="0" smtClean="0"/>
          </a:p>
        </p:txBody>
      </p:sp>
      <p:sp>
        <p:nvSpPr>
          <p:cNvPr id="18" name="TextBox 6"/>
          <p:cNvSpPr txBox="1">
            <a:spLocks noChangeArrowheads="1"/>
          </p:cNvSpPr>
          <p:nvPr userDrawn="1"/>
        </p:nvSpPr>
        <p:spPr bwMode="auto">
          <a:xfrm>
            <a:off x="158750" y="252413"/>
            <a:ext cx="8516938" cy="52228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ko-KR" altLang="en-US" sz="28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차례</a:t>
            </a:r>
          </a:p>
        </p:txBody>
      </p:sp>
      <p:pic>
        <p:nvPicPr>
          <p:cNvPr id="19" name="그림 29" descr="쿡북로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23200" y="684213"/>
            <a:ext cx="1079500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Rectangle 193"/>
          <p:cNvSpPr>
            <a:spLocks noChangeArrowheads="1"/>
          </p:cNvSpPr>
          <p:nvPr userDrawn="1"/>
        </p:nvSpPr>
        <p:spPr bwMode="gray">
          <a:xfrm>
            <a:off x="226419" y="941402"/>
            <a:ext cx="2341607" cy="131762"/>
          </a:xfrm>
          <a:prstGeom prst="rect">
            <a:avLst/>
          </a:prstGeom>
          <a:solidFill>
            <a:srgbClr val="6361BA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 sz="1800">
              <a:solidFill>
                <a:srgbClr val="000000"/>
              </a:solidFill>
              <a:ea typeface="굴림" charset="-127"/>
              <a:cs typeface="+mn-cs"/>
            </a:endParaRPr>
          </a:p>
        </p:txBody>
      </p:sp>
      <p:sp>
        <p:nvSpPr>
          <p:cNvPr id="21" name="Line 194"/>
          <p:cNvSpPr>
            <a:spLocks noChangeShapeType="1"/>
          </p:cNvSpPr>
          <p:nvPr userDrawn="1"/>
        </p:nvSpPr>
        <p:spPr bwMode="gray">
          <a:xfrm>
            <a:off x="226419" y="1064718"/>
            <a:ext cx="8675591" cy="0"/>
          </a:xfrm>
          <a:prstGeom prst="line">
            <a:avLst/>
          </a:prstGeom>
          <a:solidFill>
            <a:srgbClr val="592A03"/>
          </a:solidFill>
          <a:ln w="19050">
            <a:solidFill>
              <a:srgbClr val="6361BA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ko-KR" altLang="en-US" sz="1800">
              <a:solidFill>
                <a:srgbClr val="000000"/>
              </a:solidFill>
              <a:cs typeface="+mn-cs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2"/>
          <p:cNvSpPr>
            <a:spLocks noChangeArrowheads="1"/>
          </p:cNvSpPr>
          <p:nvPr userDrawn="1"/>
        </p:nvSpPr>
        <p:spPr bwMode="auto">
          <a:xfrm>
            <a:off x="0" y="0"/>
            <a:ext cx="91440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ea typeface="굴림" charset="-127"/>
            </a:endParaRPr>
          </a:p>
        </p:txBody>
      </p:sp>
      <p:pic>
        <p:nvPicPr>
          <p:cNvPr id="13" name="그림 29" descr="쿡북로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23200" y="684213"/>
            <a:ext cx="1079500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제목 1"/>
          <p:cNvSpPr>
            <a:spLocks noGrp="1"/>
          </p:cNvSpPr>
          <p:nvPr>
            <p:ph type="title"/>
          </p:nvPr>
        </p:nvSpPr>
        <p:spPr>
          <a:xfrm>
            <a:off x="300038" y="330614"/>
            <a:ext cx="8520112" cy="57205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2800" b="0"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15" name="내용 개체 틀 2"/>
          <p:cNvSpPr>
            <a:spLocks noGrp="1"/>
          </p:cNvSpPr>
          <p:nvPr>
            <p:ph idx="1"/>
          </p:nvPr>
        </p:nvSpPr>
        <p:spPr>
          <a:xfrm>
            <a:off x="295275" y="1489075"/>
            <a:ext cx="8524875" cy="4313238"/>
          </a:xfrm>
        </p:spPr>
        <p:txBody>
          <a:bodyPr/>
          <a:lstStyle>
            <a:lvl1pPr marL="180975" indent="-180975">
              <a:buFont typeface="Arial" pitchFamily="34" charset="0"/>
              <a:buChar char="•"/>
              <a:defRPr>
                <a:latin typeface="맑은 고딕" pitchFamily="50" charset="-127"/>
                <a:ea typeface="맑은 고딕" pitchFamily="50" charset="-127"/>
              </a:defRPr>
            </a:lvl1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16" name="Rectangle 193"/>
          <p:cNvSpPr>
            <a:spLocks noChangeArrowheads="1"/>
          </p:cNvSpPr>
          <p:nvPr userDrawn="1"/>
        </p:nvSpPr>
        <p:spPr bwMode="gray">
          <a:xfrm>
            <a:off x="226419" y="941402"/>
            <a:ext cx="2341607" cy="131762"/>
          </a:xfrm>
          <a:prstGeom prst="rect">
            <a:avLst/>
          </a:prstGeom>
          <a:solidFill>
            <a:srgbClr val="6361BA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 sz="1800">
              <a:solidFill>
                <a:srgbClr val="000000"/>
              </a:solidFill>
              <a:ea typeface="굴림" charset="-127"/>
              <a:cs typeface="+mn-cs"/>
            </a:endParaRPr>
          </a:p>
        </p:txBody>
      </p:sp>
      <p:sp>
        <p:nvSpPr>
          <p:cNvPr id="17" name="Line 194"/>
          <p:cNvSpPr>
            <a:spLocks noChangeShapeType="1"/>
          </p:cNvSpPr>
          <p:nvPr userDrawn="1"/>
        </p:nvSpPr>
        <p:spPr bwMode="gray">
          <a:xfrm>
            <a:off x="226419" y="1064718"/>
            <a:ext cx="8675591" cy="0"/>
          </a:xfrm>
          <a:prstGeom prst="line">
            <a:avLst/>
          </a:prstGeom>
          <a:solidFill>
            <a:srgbClr val="592A03"/>
          </a:solidFill>
          <a:ln w="19050">
            <a:solidFill>
              <a:srgbClr val="6361BA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ko-KR" altLang="en-US" sz="1800">
              <a:solidFill>
                <a:srgbClr val="000000"/>
              </a:solidFill>
              <a:cs typeface="+mn-cs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2"/>
          <p:cNvSpPr>
            <a:spLocks noChangeArrowheads="1"/>
          </p:cNvSpPr>
          <p:nvPr userDrawn="1"/>
        </p:nvSpPr>
        <p:spPr bwMode="auto">
          <a:xfrm>
            <a:off x="0" y="0"/>
            <a:ext cx="91440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16" name="직사각형 13"/>
          <p:cNvSpPr>
            <a:spLocks noChangeArrowheads="1"/>
          </p:cNvSpPr>
          <p:nvPr userDrawn="1"/>
        </p:nvSpPr>
        <p:spPr bwMode="auto">
          <a:xfrm>
            <a:off x="152400" y="152400"/>
            <a:ext cx="89916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17" name="직사각형 12"/>
          <p:cNvSpPr>
            <a:spLocks noChangeArrowheads="1"/>
          </p:cNvSpPr>
          <p:nvPr userDrawn="1"/>
        </p:nvSpPr>
        <p:spPr bwMode="auto">
          <a:xfrm>
            <a:off x="0" y="0"/>
            <a:ext cx="91440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18" name="직사각형 13"/>
          <p:cNvSpPr>
            <a:spLocks noChangeArrowheads="1"/>
          </p:cNvSpPr>
          <p:nvPr userDrawn="1"/>
        </p:nvSpPr>
        <p:spPr bwMode="auto">
          <a:xfrm>
            <a:off x="152400" y="152400"/>
            <a:ext cx="89916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19" name="TextBox 18"/>
          <p:cNvSpPr txBox="1">
            <a:spLocks noChangeArrowheads="1"/>
          </p:cNvSpPr>
          <p:nvPr userDrawn="1"/>
        </p:nvSpPr>
        <p:spPr bwMode="auto">
          <a:xfrm>
            <a:off x="3246845" y="6373813"/>
            <a:ext cx="250902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ea typeface="굴림" charset="-127"/>
              </a:rPr>
              <a:t>Copyright</a:t>
            </a: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© 2017 </a:t>
            </a:r>
            <a:r>
              <a:rPr lang="en-US" altLang="ko-KR" sz="1000" dirty="0" err="1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Hanbit</a:t>
            </a: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 Academy, Inc.</a:t>
            </a:r>
          </a:p>
          <a:p>
            <a:pPr algn="ctr" eaLnBrk="1" hangingPunct="1">
              <a:defRPr/>
            </a:pP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All rights reserved.</a:t>
            </a:r>
            <a:endParaRPr lang="ko-KR" altLang="ko-KR" sz="1000" dirty="0" smtClean="0">
              <a:solidFill>
                <a:schemeClr val="bg1">
                  <a:lumMod val="65000"/>
                </a:schemeClr>
              </a:solidFill>
              <a:ea typeface="굴림" charset="-127"/>
            </a:endParaRPr>
          </a:p>
        </p:txBody>
      </p:sp>
      <p:pic>
        <p:nvPicPr>
          <p:cNvPr id="20" name="그림 29" descr="쿡북로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23200" y="684213"/>
            <a:ext cx="1079500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제목 1"/>
          <p:cNvSpPr>
            <a:spLocks noGrp="1"/>
          </p:cNvSpPr>
          <p:nvPr>
            <p:ph type="title"/>
          </p:nvPr>
        </p:nvSpPr>
        <p:spPr>
          <a:xfrm>
            <a:off x="300038" y="330614"/>
            <a:ext cx="8520112" cy="57205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2800" b="0"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22" name="내용 개체 틀 2"/>
          <p:cNvSpPr>
            <a:spLocks noGrp="1"/>
          </p:cNvSpPr>
          <p:nvPr>
            <p:ph idx="1"/>
          </p:nvPr>
        </p:nvSpPr>
        <p:spPr>
          <a:xfrm>
            <a:off x="295275" y="1489075"/>
            <a:ext cx="4289425" cy="4313238"/>
          </a:xfrm>
        </p:spPr>
        <p:txBody>
          <a:bodyPr/>
          <a:lstStyle>
            <a:lvl1pPr marL="180975" indent="-180975">
              <a:buFont typeface="Arial" pitchFamily="34" charset="0"/>
              <a:buChar char="•"/>
              <a:defRPr>
                <a:latin typeface="맑은 고딕" pitchFamily="50" charset="-127"/>
                <a:ea typeface="맑은 고딕" pitchFamily="50" charset="-127"/>
              </a:defRPr>
            </a:lvl1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23" name="내용 개체 틀 2"/>
          <p:cNvSpPr>
            <a:spLocks noGrp="1"/>
          </p:cNvSpPr>
          <p:nvPr>
            <p:ph idx="10"/>
          </p:nvPr>
        </p:nvSpPr>
        <p:spPr>
          <a:xfrm>
            <a:off x="4613275" y="1483877"/>
            <a:ext cx="4289425" cy="4313238"/>
          </a:xfrm>
        </p:spPr>
        <p:txBody>
          <a:bodyPr/>
          <a:lstStyle>
            <a:lvl1pPr marL="180975" indent="-180975">
              <a:buFont typeface="Arial" pitchFamily="34" charset="0"/>
              <a:buChar char="•"/>
              <a:defRPr>
                <a:latin typeface="맑은 고딕" pitchFamily="50" charset="-127"/>
                <a:ea typeface="맑은 고딕" pitchFamily="50" charset="-127"/>
              </a:defRPr>
            </a:lvl1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24" name="Rectangle 193"/>
          <p:cNvSpPr>
            <a:spLocks noChangeArrowheads="1"/>
          </p:cNvSpPr>
          <p:nvPr userDrawn="1"/>
        </p:nvSpPr>
        <p:spPr bwMode="gray">
          <a:xfrm>
            <a:off x="226419" y="941402"/>
            <a:ext cx="2341607" cy="131762"/>
          </a:xfrm>
          <a:prstGeom prst="rect">
            <a:avLst/>
          </a:prstGeom>
          <a:solidFill>
            <a:srgbClr val="6361BA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 sz="1800">
              <a:solidFill>
                <a:srgbClr val="000000"/>
              </a:solidFill>
              <a:ea typeface="굴림" charset="-127"/>
              <a:cs typeface="+mn-cs"/>
            </a:endParaRPr>
          </a:p>
        </p:txBody>
      </p:sp>
      <p:sp>
        <p:nvSpPr>
          <p:cNvPr id="25" name="Line 194"/>
          <p:cNvSpPr>
            <a:spLocks noChangeShapeType="1"/>
          </p:cNvSpPr>
          <p:nvPr userDrawn="1"/>
        </p:nvSpPr>
        <p:spPr bwMode="gray">
          <a:xfrm>
            <a:off x="226419" y="1064718"/>
            <a:ext cx="8675591" cy="0"/>
          </a:xfrm>
          <a:prstGeom prst="line">
            <a:avLst/>
          </a:prstGeom>
          <a:solidFill>
            <a:srgbClr val="592A03"/>
          </a:solidFill>
          <a:ln w="19050">
            <a:solidFill>
              <a:srgbClr val="6361BA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ko-KR" altLang="en-US" sz="1800">
              <a:solidFill>
                <a:srgbClr val="000000"/>
              </a:solidFill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86505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ec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>
            <a:spLocks noChangeArrowheads="1"/>
          </p:cNvSpPr>
          <p:nvPr userDrawn="1"/>
        </p:nvSpPr>
        <p:spPr bwMode="auto">
          <a:xfrm>
            <a:off x="3246845" y="6373813"/>
            <a:ext cx="250902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ea typeface="굴림" charset="-127"/>
              </a:rPr>
              <a:t>Copyright</a:t>
            </a: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© 2015 </a:t>
            </a:r>
            <a:r>
              <a:rPr lang="en-US" altLang="ko-KR" sz="1000" dirty="0" err="1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Hanbit</a:t>
            </a: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 Academy, Inc.</a:t>
            </a:r>
          </a:p>
          <a:p>
            <a:pPr algn="ctr" eaLnBrk="1" hangingPunct="1">
              <a:defRPr/>
            </a:pP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All rights reserved.</a:t>
            </a:r>
            <a:endParaRPr lang="ko-KR" altLang="ko-KR" sz="1000" dirty="0" smtClean="0">
              <a:solidFill>
                <a:schemeClr val="bg1">
                  <a:lumMod val="65000"/>
                </a:schemeClr>
              </a:solidFill>
              <a:ea typeface="굴림" charset="-127"/>
            </a:endParaRPr>
          </a:p>
        </p:txBody>
      </p:sp>
      <p:sp>
        <p:nvSpPr>
          <p:cNvPr id="12" name="내용 개체 틀 2"/>
          <p:cNvSpPr>
            <a:spLocks noGrp="1"/>
          </p:cNvSpPr>
          <p:nvPr>
            <p:ph idx="1"/>
          </p:nvPr>
        </p:nvSpPr>
        <p:spPr>
          <a:xfrm>
            <a:off x="295275" y="1489075"/>
            <a:ext cx="8524875" cy="4313238"/>
          </a:xfrm>
        </p:spPr>
        <p:txBody>
          <a:bodyPr/>
          <a:lstStyle>
            <a:lvl1pPr marL="180975" indent="-180975">
              <a:buFont typeface="Arial" pitchFamily="34" charset="0"/>
              <a:buChar char="•"/>
              <a:defRPr/>
            </a:lvl1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13" name="TextBox 12"/>
          <p:cNvSpPr txBox="1">
            <a:spLocks noChangeArrowheads="1"/>
          </p:cNvSpPr>
          <p:nvPr userDrawn="1"/>
        </p:nvSpPr>
        <p:spPr bwMode="auto">
          <a:xfrm>
            <a:off x="3246845" y="6373813"/>
            <a:ext cx="250902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ea typeface="굴림" charset="-127"/>
              </a:rPr>
              <a:t>Copyright</a:t>
            </a: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© 2017 </a:t>
            </a:r>
            <a:r>
              <a:rPr lang="en-US" altLang="ko-KR" sz="1000" dirty="0" err="1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Hanbit</a:t>
            </a: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 Academy, Inc.</a:t>
            </a:r>
          </a:p>
          <a:p>
            <a:pPr algn="ctr" eaLnBrk="1" hangingPunct="1">
              <a:defRPr/>
            </a:pP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All rights reserved.</a:t>
            </a:r>
            <a:endParaRPr lang="ko-KR" altLang="ko-KR" sz="1000" dirty="0" smtClean="0">
              <a:solidFill>
                <a:schemeClr val="bg1">
                  <a:lumMod val="65000"/>
                </a:schemeClr>
              </a:solidFill>
              <a:ea typeface="굴림" charset="-127"/>
            </a:endParaRPr>
          </a:p>
        </p:txBody>
      </p:sp>
      <p:sp>
        <p:nvSpPr>
          <p:cNvPr id="14" name="TextBox 6"/>
          <p:cNvSpPr txBox="1">
            <a:spLocks noChangeArrowheads="1"/>
          </p:cNvSpPr>
          <p:nvPr userDrawn="1"/>
        </p:nvSpPr>
        <p:spPr bwMode="auto">
          <a:xfrm>
            <a:off x="158750" y="266700"/>
            <a:ext cx="851693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ko-KR" altLang="en-US" sz="2800" smtClean="0">
                <a:latin typeface="HY견고딕" pitchFamily="18" charset="-127"/>
                <a:ea typeface="HY견고딕" pitchFamily="18" charset="-127"/>
                <a:sym typeface="Wingdings 2" pitchFamily="18" charset="2"/>
              </a:rPr>
              <a:t> </a:t>
            </a:r>
            <a:r>
              <a:rPr lang="en-US" altLang="ko-KR" sz="2800" i="1" smtClean="0">
                <a:latin typeface="HY견고딕" pitchFamily="18" charset="-127"/>
                <a:ea typeface="HY견고딕" pitchFamily="18" charset="-127"/>
                <a:sym typeface="Wingdings 2" pitchFamily="18" charset="2"/>
              </a:rPr>
              <a:t>check</a:t>
            </a:r>
            <a:endParaRPr lang="ko-KR" altLang="en-US" sz="2800" smtClean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5" name="Rectangle 193"/>
          <p:cNvSpPr>
            <a:spLocks noChangeArrowheads="1"/>
          </p:cNvSpPr>
          <p:nvPr userDrawn="1"/>
        </p:nvSpPr>
        <p:spPr bwMode="gray">
          <a:xfrm>
            <a:off x="226419" y="941402"/>
            <a:ext cx="2341607" cy="131762"/>
          </a:xfrm>
          <a:prstGeom prst="rect">
            <a:avLst/>
          </a:prstGeom>
          <a:solidFill>
            <a:srgbClr val="6361BA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 sz="1800">
              <a:solidFill>
                <a:srgbClr val="000000"/>
              </a:solidFill>
              <a:ea typeface="굴림" charset="-127"/>
              <a:cs typeface="+mn-cs"/>
            </a:endParaRPr>
          </a:p>
        </p:txBody>
      </p:sp>
      <p:sp>
        <p:nvSpPr>
          <p:cNvPr id="16" name="Line 194"/>
          <p:cNvSpPr>
            <a:spLocks noChangeShapeType="1"/>
          </p:cNvSpPr>
          <p:nvPr userDrawn="1"/>
        </p:nvSpPr>
        <p:spPr bwMode="gray">
          <a:xfrm>
            <a:off x="226419" y="1064718"/>
            <a:ext cx="8675591" cy="0"/>
          </a:xfrm>
          <a:prstGeom prst="line">
            <a:avLst/>
          </a:prstGeom>
          <a:solidFill>
            <a:srgbClr val="592A03"/>
          </a:solidFill>
          <a:ln w="19050">
            <a:solidFill>
              <a:srgbClr val="6361BA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ko-KR" altLang="en-US" sz="1800">
              <a:solidFill>
                <a:srgbClr val="000000"/>
              </a:solidFill>
              <a:cs typeface="+mn-cs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핵심정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3"/>
          <p:cNvSpPr>
            <a:spLocks noChangeArrowheads="1"/>
          </p:cNvSpPr>
          <p:nvPr userDrawn="1"/>
        </p:nvSpPr>
        <p:spPr bwMode="auto">
          <a:xfrm>
            <a:off x="0" y="0"/>
            <a:ext cx="91440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14" name="내용 개체 틀 2"/>
          <p:cNvSpPr>
            <a:spLocks noGrp="1"/>
          </p:cNvSpPr>
          <p:nvPr>
            <p:ph idx="1"/>
          </p:nvPr>
        </p:nvSpPr>
        <p:spPr>
          <a:xfrm>
            <a:off x="295275" y="1489075"/>
            <a:ext cx="8524875" cy="4313238"/>
          </a:xfrm>
        </p:spPr>
        <p:txBody>
          <a:bodyPr/>
          <a:lstStyle>
            <a:lvl1pPr marL="180975" indent="-180975">
              <a:buFont typeface="Arial" pitchFamily="34" charset="0"/>
              <a:buChar char="•"/>
              <a:defRPr/>
            </a:lvl1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15" name="TextBox 14"/>
          <p:cNvSpPr txBox="1">
            <a:spLocks noChangeArrowheads="1"/>
          </p:cNvSpPr>
          <p:nvPr userDrawn="1"/>
        </p:nvSpPr>
        <p:spPr bwMode="auto">
          <a:xfrm>
            <a:off x="3246845" y="6373813"/>
            <a:ext cx="250902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ea typeface="굴림" charset="-127"/>
              </a:rPr>
              <a:t>Copyright</a:t>
            </a: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© 2017 </a:t>
            </a:r>
            <a:r>
              <a:rPr lang="en-US" altLang="ko-KR" sz="1000" dirty="0" err="1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Hanbit</a:t>
            </a: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 Academy, Inc.</a:t>
            </a:r>
          </a:p>
          <a:p>
            <a:pPr algn="ctr" eaLnBrk="1" hangingPunct="1">
              <a:defRPr/>
            </a:pP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All rights reserved.</a:t>
            </a:r>
            <a:endParaRPr lang="ko-KR" altLang="ko-KR" sz="1000" dirty="0" smtClean="0">
              <a:solidFill>
                <a:schemeClr val="bg1">
                  <a:lumMod val="65000"/>
                </a:schemeClr>
              </a:solidFill>
              <a:ea typeface="굴림" charset="-127"/>
            </a:endParaRPr>
          </a:p>
        </p:txBody>
      </p:sp>
      <p:sp>
        <p:nvSpPr>
          <p:cNvPr id="16" name="TextBox 6"/>
          <p:cNvSpPr txBox="1">
            <a:spLocks noChangeArrowheads="1"/>
          </p:cNvSpPr>
          <p:nvPr userDrawn="1"/>
        </p:nvSpPr>
        <p:spPr bwMode="auto">
          <a:xfrm>
            <a:off x="158750" y="266700"/>
            <a:ext cx="8516938" cy="52387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ko-KR" altLang="en-US" sz="2800" dirty="0" smtClean="0">
                <a:latin typeface="HY견고딕" pitchFamily="18" charset="-127"/>
                <a:ea typeface="HY견고딕" pitchFamily="18" charset="-127"/>
              </a:rPr>
              <a:t>핵심정리</a:t>
            </a:r>
          </a:p>
        </p:txBody>
      </p:sp>
      <p:pic>
        <p:nvPicPr>
          <p:cNvPr id="17" name="그림 29" descr="쿡북로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23200" y="684213"/>
            <a:ext cx="1079500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Rectangle 193"/>
          <p:cNvSpPr>
            <a:spLocks noChangeArrowheads="1"/>
          </p:cNvSpPr>
          <p:nvPr userDrawn="1"/>
        </p:nvSpPr>
        <p:spPr bwMode="gray">
          <a:xfrm>
            <a:off x="226419" y="941402"/>
            <a:ext cx="2341607" cy="131762"/>
          </a:xfrm>
          <a:prstGeom prst="rect">
            <a:avLst/>
          </a:prstGeom>
          <a:solidFill>
            <a:srgbClr val="6361BA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 sz="1800">
              <a:solidFill>
                <a:srgbClr val="000000"/>
              </a:solidFill>
              <a:ea typeface="굴림" charset="-127"/>
              <a:cs typeface="+mn-cs"/>
            </a:endParaRPr>
          </a:p>
        </p:txBody>
      </p:sp>
      <p:sp>
        <p:nvSpPr>
          <p:cNvPr id="19" name="Line 194"/>
          <p:cNvSpPr>
            <a:spLocks noChangeShapeType="1"/>
          </p:cNvSpPr>
          <p:nvPr userDrawn="1"/>
        </p:nvSpPr>
        <p:spPr bwMode="gray">
          <a:xfrm>
            <a:off x="226419" y="1064718"/>
            <a:ext cx="8675591" cy="0"/>
          </a:xfrm>
          <a:prstGeom prst="line">
            <a:avLst/>
          </a:prstGeom>
          <a:solidFill>
            <a:srgbClr val="592A03"/>
          </a:solidFill>
          <a:ln w="19050">
            <a:solidFill>
              <a:srgbClr val="6361BA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ko-KR" altLang="en-US" sz="1800">
              <a:solidFill>
                <a:srgbClr val="000000"/>
              </a:solidFill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95275" y="1489075"/>
            <a:ext cx="8524875" cy="4313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ko-KR" smtClean="0"/>
              <a:t>Textmasterformate durch Klicken bearbeiten</a:t>
            </a:r>
          </a:p>
          <a:p>
            <a:pPr lvl="1"/>
            <a:r>
              <a:rPr lang="de-DE" altLang="ko-KR" smtClean="0"/>
              <a:t>Zweite Ebene</a:t>
            </a:r>
          </a:p>
          <a:p>
            <a:pPr lvl="2"/>
            <a:r>
              <a:rPr lang="de-DE" altLang="ko-KR" smtClean="0"/>
              <a:t>Dritte Ebene</a:t>
            </a:r>
          </a:p>
          <a:p>
            <a:pPr lvl="3"/>
            <a:r>
              <a:rPr lang="de-DE" altLang="ko-KR" smtClean="0"/>
              <a:t>Vierte Ebene</a:t>
            </a:r>
          </a:p>
          <a:p>
            <a:pPr lvl="4"/>
            <a:r>
              <a:rPr lang="de-DE" altLang="ko-KR" smtClean="0"/>
              <a:t>Fünfte Ebene</a:t>
            </a:r>
          </a:p>
        </p:txBody>
      </p:sp>
      <p:sp>
        <p:nvSpPr>
          <p:cNvPr id="110595" name="Rectangle 5"/>
          <p:cNvSpPr>
            <a:spLocks noGrp="1" noChangeArrowheads="1"/>
          </p:cNvSpPr>
          <p:nvPr>
            <p:ph type="ftr" sz="quarter" idx="3"/>
          </p:nvPr>
        </p:nvSpPr>
        <p:spPr bwMode="gray">
          <a:xfrm>
            <a:off x="3124200" y="6365875"/>
            <a:ext cx="2895600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000" noProof="1">
                <a:solidFill>
                  <a:schemeClr val="bg1"/>
                </a:solidFill>
                <a:cs typeface="+mn-cs"/>
              </a:defRPr>
            </a:lvl1pPr>
          </a:lstStyle>
          <a:p>
            <a:pPr>
              <a:defRPr/>
            </a:pPr>
            <a:endParaRPr lang="ko-KR"/>
          </a:p>
        </p:txBody>
      </p:sp>
      <p:sp>
        <p:nvSpPr>
          <p:cNvPr id="1028" name="Rectangle 7"/>
          <p:cNvSpPr>
            <a:spLocks noGrp="1" noChangeArrowheads="1"/>
          </p:cNvSpPr>
          <p:nvPr>
            <p:ph type="title"/>
          </p:nvPr>
        </p:nvSpPr>
        <p:spPr bwMode="gray">
          <a:xfrm>
            <a:off x="300038" y="411163"/>
            <a:ext cx="8520112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ko-KR" smtClean="0"/>
              <a:t>Klicken Sie, um das Titelformat zu bearbeiten</a:t>
            </a:r>
          </a:p>
        </p:txBody>
      </p:sp>
      <p:sp>
        <p:nvSpPr>
          <p:cNvPr id="1029" name="Rectangle 5"/>
          <p:cNvSpPr>
            <a:spLocks noChangeArrowheads="1"/>
          </p:cNvSpPr>
          <p:nvPr/>
        </p:nvSpPr>
        <p:spPr bwMode="gray">
          <a:xfrm>
            <a:off x="219075" y="6365875"/>
            <a:ext cx="1343025" cy="247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de-DE" altLang="ko-KR" sz="1000">
                <a:ea typeface="굴림" charset="-127"/>
              </a:rPr>
              <a:t>Page </a:t>
            </a:r>
            <a:r>
              <a:rPr lang="de-DE" altLang="ko-KR" sz="1000">
                <a:ea typeface="굴림" charset="-127"/>
                <a:sym typeface="Wingdings" pitchFamily="2" charset="2"/>
              </a:rPr>
              <a:t></a:t>
            </a:r>
            <a:r>
              <a:rPr lang="de-DE" altLang="ko-KR" sz="1000">
                <a:ea typeface="굴림" charset="-127"/>
              </a:rPr>
              <a:t> </a:t>
            </a:r>
            <a:fld id="{86F4A8A0-048C-4620-A43C-923312CDEA00}" type="slidenum">
              <a:rPr lang="de-DE" altLang="ko-KR" sz="1000">
                <a:ea typeface="굴림" charset="-127"/>
              </a:rPr>
              <a:pPr/>
              <a:t>‹#›</a:t>
            </a:fld>
            <a:endParaRPr lang="de-DE" altLang="ko-KR" sz="1000">
              <a:ea typeface="굴림" charset="-127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78" r:id="rId1"/>
    <p:sldLayoutId id="2147484087" r:id="rId2"/>
    <p:sldLayoutId id="2147484079" r:id="rId3"/>
    <p:sldLayoutId id="2147484080" r:id="rId4"/>
    <p:sldLayoutId id="2147484081" r:id="rId5"/>
    <p:sldLayoutId id="2147484082" r:id="rId6"/>
    <p:sldLayoutId id="2147484086" r:id="rId7"/>
    <p:sldLayoutId id="2147484083" r:id="rId8"/>
    <p:sldLayoutId id="2147484084" r:id="rId9"/>
    <p:sldLayoutId id="2147484085" r:id="rId10"/>
    <p:sldLayoutId id="2147484088" r:id="rId11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9pPr>
    </p:titleStyle>
    <p:bodyStyle>
      <a:lvl1pPr marL="180975" indent="-180975" algn="l" rtl="0" eaLnBrk="0" fontAlgn="base" hangingPunct="0">
        <a:spcBef>
          <a:spcPct val="0"/>
        </a:spcBef>
        <a:spcAft>
          <a:spcPct val="40000"/>
        </a:spcAft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444500" indent="-261938" algn="l" rtl="0" eaLnBrk="0" fontAlgn="base" hangingPunct="0">
        <a:spcBef>
          <a:spcPct val="0"/>
        </a:spcBef>
        <a:spcAft>
          <a:spcPct val="40000"/>
        </a:spcAft>
        <a:buChar char="–"/>
        <a:defRPr>
          <a:solidFill>
            <a:schemeClr val="tx1"/>
          </a:solidFill>
          <a:latin typeface="+mn-lt"/>
          <a:cs typeface="+mn-cs"/>
        </a:defRPr>
      </a:lvl2pPr>
      <a:lvl3pPr marL="720725" indent="-274638" algn="l" rtl="0" eaLnBrk="0" fontAlgn="base" hangingPunct="0">
        <a:spcBef>
          <a:spcPct val="0"/>
        </a:spcBef>
        <a:spcAft>
          <a:spcPct val="40000"/>
        </a:spcAft>
        <a:buChar char="•"/>
        <a:defRPr>
          <a:solidFill>
            <a:schemeClr val="tx1"/>
          </a:solidFill>
          <a:latin typeface="+mn-lt"/>
          <a:cs typeface="+mn-cs"/>
        </a:defRPr>
      </a:lvl3pPr>
      <a:lvl4pPr marL="987425" indent="-265113" algn="l" rtl="0" eaLnBrk="0" fontAlgn="base" hangingPunct="0">
        <a:spcBef>
          <a:spcPct val="0"/>
        </a:spcBef>
        <a:spcAft>
          <a:spcPct val="40000"/>
        </a:spcAft>
        <a:buChar char="–"/>
        <a:defRPr>
          <a:solidFill>
            <a:schemeClr val="tx1"/>
          </a:solidFill>
          <a:latin typeface="+mn-lt"/>
          <a:cs typeface="+mn-cs"/>
        </a:defRPr>
      </a:lvl4pPr>
      <a:lvl5pPr marL="1254125" indent="-265113" algn="l" rtl="0" eaLnBrk="0" fontAlgn="base" hangingPunct="0">
        <a:spcBef>
          <a:spcPct val="0"/>
        </a:spcBef>
        <a:spcAft>
          <a:spcPct val="40000"/>
        </a:spcAft>
        <a:buChar char="»"/>
        <a:defRPr>
          <a:solidFill>
            <a:schemeClr val="tx1"/>
          </a:solidFill>
          <a:latin typeface="+mn-lt"/>
          <a:cs typeface="+mn-cs"/>
        </a:defRPr>
      </a:lvl5pPr>
      <a:lvl6pPr marL="1711325" indent="-265113" algn="l" rtl="0" fontAlgn="base">
        <a:spcBef>
          <a:spcPct val="0"/>
        </a:spcBef>
        <a:spcAft>
          <a:spcPct val="40000"/>
        </a:spcAft>
        <a:buChar char="»"/>
        <a:defRPr>
          <a:solidFill>
            <a:schemeClr val="tx1"/>
          </a:solidFill>
          <a:latin typeface="+mn-lt"/>
          <a:cs typeface="+mn-cs"/>
        </a:defRPr>
      </a:lvl6pPr>
      <a:lvl7pPr marL="2168525" indent="-265113" algn="l" rtl="0" fontAlgn="base">
        <a:spcBef>
          <a:spcPct val="0"/>
        </a:spcBef>
        <a:spcAft>
          <a:spcPct val="40000"/>
        </a:spcAft>
        <a:buChar char="»"/>
        <a:defRPr>
          <a:solidFill>
            <a:schemeClr val="tx1"/>
          </a:solidFill>
          <a:latin typeface="+mn-lt"/>
          <a:cs typeface="+mn-cs"/>
        </a:defRPr>
      </a:lvl7pPr>
      <a:lvl8pPr marL="2625725" indent="-265113" algn="l" rtl="0" fontAlgn="base">
        <a:spcBef>
          <a:spcPct val="0"/>
        </a:spcBef>
        <a:spcAft>
          <a:spcPct val="40000"/>
        </a:spcAft>
        <a:buChar char="»"/>
        <a:defRPr>
          <a:solidFill>
            <a:schemeClr val="tx1"/>
          </a:solidFill>
          <a:latin typeface="+mn-lt"/>
          <a:cs typeface="+mn-cs"/>
        </a:defRPr>
      </a:lvl8pPr>
      <a:lvl9pPr marL="3082925" indent="-265113" algn="l" rtl="0" fontAlgn="base">
        <a:spcBef>
          <a:spcPct val="0"/>
        </a:spcBef>
        <a:spcAft>
          <a:spcPct val="40000"/>
        </a:spcAft>
        <a:buChar char="»"/>
        <a:defRPr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4" Type="http://schemas.openxmlformats.org/officeDocument/2006/relationships/image" Target="../media/image15.jpg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4" Type="http://schemas.openxmlformats.org/officeDocument/2006/relationships/image" Target="../media/image15.jpg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4" Type="http://schemas.openxmlformats.org/officeDocument/2006/relationships/image" Target="../media/image15.jpg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.jpg"/><Relationship Id="rId3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.jp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4" Type="http://schemas.openxmlformats.org/officeDocument/2006/relationships/image" Target="../media/image38.jpg"/><Relationship Id="rId5" Type="http://schemas.openxmlformats.org/officeDocument/2006/relationships/image" Target="../media/image4.png"/><Relationship Id="rId6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.jp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.jpg"/><Relationship Id="rId3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.jpg"/><Relationship Id="rId3" Type="http://schemas.openxmlformats.org/officeDocument/2006/relationships/image" Target="../media/image43.jp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4.jp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5.jp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6.jp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7.jp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8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9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0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1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2.png"/><Relationship Id="rId3" Type="http://schemas.openxmlformats.org/officeDocument/2006/relationships/image" Target="../media/image5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4.png"/><Relationship Id="rId3" Type="http://schemas.openxmlformats.org/officeDocument/2006/relationships/image" Target="../media/image5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7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6.jp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8.jp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9.png"/><Relationship Id="rId5" Type="http://schemas.openxmlformats.org/officeDocument/2006/relationships/image" Target="../media/image60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6.jp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1.jp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2.jp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3.jp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64.png"/><Relationship Id="rId5" Type="http://schemas.openxmlformats.org/officeDocument/2006/relationships/image" Target="../media/image65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6.jp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6.jp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7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Relationship Id="rId3" Type="http://schemas.openxmlformats.org/officeDocument/2006/relationships/image" Target="../media/image68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1</a:t>
            </a:r>
            <a:r>
              <a:rPr lang="en-US" altLang="ko-KR" dirty="0" smtClean="0"/>
              <a:t>. </a:t>
            </a:r>
            <a:r>
              <a:rPr lang="ko-KR" altLang="en-US" dirty="0" smtClean="0"/>
              <a:t>메뉴 </a:t>
            </a:r>
            <a:r>
              <a:rPr lang="ko-KR" altLang="en-US" dirty="0"/>
              <a:t>▶</a:t>
            </a:r>
            <a:r>
              <a:rPr lang="ko-KR" altLang="en-US" sz="2400" dirty="0"/>
              <a:t> </a:t>
            </a:r>
            <a:r>
              <a:rPr lang="en-US" altLang="ko-KR" sz="2400" dirty="0" smtClean="0"/>
              <a:t>XML</a:t>
            </a:r>
            <a:r>
              <a:rPr lang="ko-KR" altLang="en-US" sz="2400" dirty="0" smtClean="0"/>
              <a:t>을 이용한 옵션 메뉴</a:t>
            </a:r>
            <a:r>
              <a:rPr lang="en-US" altLang="ko-KR" sz="2400" dirty="0" smtClean="0"/>
              <a:t>[5/14]</a:t>
            </a:r>
            <a:endParaRPr lang="ko-KR" altLang="en-US" sz="2400" dirty="0" smtClean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038" y="1489074"/>
            <a:ext cx="8572228" cy="2382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1722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메뉴 ▶ </a:t>
            </a:r>
            <a:r>
              <a:rPr lang="en-US" altLang="ko-KR" sz="2400" dirty="0"/>
              <a:t>XML</a:t>
            </a:r>
            <a:r>
              <a:rPr lang="ko-KR" altLang="en-US" sz="2400" dirty="0"/>
              <a:t>을 이용한 옵션 </a:t>
            </a:r>
            <a:r>
              <a:rPr lang="ko-KR" altLang="en-US" sz="2400" dirty="0" smtClean="0"/>
              <a:t>메뉴</a:t>
            </a:r>
            <a:r>
              <a:rPr lang="en-US" altLang="ko-KR" sz="2400" dirty="0" smtClean="0"/>
              <a:t>[6/14]</a:t>
            </a:r>
            <a:endParaRPr lang="ko-KR" altLang="en-US" sz="2400" dirty="0" smtClean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1600" b="1" dirty="0" err="1" smtClean="0">
                <a:latin typeface="맑은 고딕" pitchFamily="50" charset="-127"/>
                <a:ea typeface="맑은 고딕" pitchFamily="50" charset="-127"/>
              </a:rPr>
              <a:t>안드로이드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 프로젝트 생성 </a:t>
            </a:r>
            <a:endParaRPr lang="en-US" altLang="ko-KR" sz="16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sz="1600" b="1" dirty="0" smtClean="0"/>
              <a:t>프로젝트 이름 </a:t>
            </a:r>
            <a:r>
              <a:rPr lang="en-US" altLang="ko-KR" sz="1600" b="1" dirty="0" smtClean="0"/>
              <a:t>: Project7_1</a:t>
            </a: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sz="1600" b="1" dirty="0" smtClean="0"/>
              <a:t>패키지 이름 </a:t>
            </a:r>
            <a:r>
              <a:rPr lang="en-US" altLang="ko-KR" sz="1600" b="1" dirty="0"/>
              <a:t>: </a:t>
            </a:r>
            <a:r>
              <a:rPr lang="en-US" altLang="ko-KR" sz="1600" b="1" dirty="0" smtClean="0"/>
              <a:t>com.cookandroid.project7_1</a:t>
            </a:r>
          </a:p>
          <a:p>
            <a:pPr marL="882650" lvl="2" indent="-342900">
              <a:buFont typeface="Wingdings" panose="05000000000000000000" pitchFamily="2" charset="2"/>
              <a:buChar char="ü"/>
            </a:pPr>
            <a:endParaRPr lang="en-US" altLang="ko-KR" sz="1600"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261" y="1205950"/>
            <a:ext cx="8201025" cy="590550"/>
          </a:xfrm>
          <a:prstGeom prst="rect">
            <a:avLst/>
          </a:prstGeom>
        </p:spPr>
      </p:pic>
      <p:pic>
        <p:nvPicPr>
          <p:cNvPr id="5" name="Picture 4" descr="1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" y="1127559"/>
            <a:ext cx="858033" cy="739341"/>
          </a:xfrm>
          <a:prstGeom prst="rect">
            <a:avLst/>
          </a:prstGeom>
        </p:spPr>
      </p:pic>
      <p:pic>
        <p:nvPicPr>
          <p:cNvPr id="9" name="Picture 8" descr="스크린샷 2017-02-27 오후 12.13.09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9200" y="1976965"/>
            <a:ext cx="2692400" cy="4360517"/>
          </a:xfrm>
          <a:prstGeom prst="rect">
            <a:avLst/>
          </a:prstGeom>
        </p:spPr>
      </p:pic>
      <p:pic>
        <p:nvPicPr>
          <p:cNvPr id="11" name="Picture 10" descr="스크린샷 2017-02-27 오후 12.13.37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7667" y="6265334"/>
            <a:ext cx="1371600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9944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메뉴 ▶ </a:t>
            </a:r>
            <a:r>
              <a:rPr lang="en-US" altLang="ko-KR" sz="2400" dirty="0"/>
              <a:t>XML</a:t>
            </a:r>
            <a:r>
              <a:rPr lang="ko-KR" altLang="en-US" sz="2400" dirty="0"/>
              <a:t>을 이용한 옵션 </a:t>
            </a:r>
            <a:r>
              <a:rPr lang="ko-KR" altLang="en-US" sz="2400" dirty="0" smtClean="0"/>
              <a:t>메뉴</a:t>
            </a:r>
            <a:r>
              <a:rPr lang="en-US" altLang="ko-KR" sz="2400" dirty="0" smtClean="0"/>
              <a:t>[7/14]</a:t>
            </a:r>
            <a:endParaRPr lang="ko-KR" altLang="en-US" sz="2400" dirty="0" smtClean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화면 디자인 및 편집 </a:t>
            </a:r>
            <a:endParaRPr lang="en-US" altLang="ko-KR" sz="1600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sz="1600" b="1" dirty="0"/>
              <a:t>바깥 </a:t>
            </a:r>
            <a:r>
              <a:rPr lang="ko-KR" altLang="en-US" sz="1600" b="1" dirty="0" err="1"/>
              <a:t>리니어레이아웃의</a:t>
            </a:r>
            <a:r>
              <a:rPr lang="ko-KR" altLang="en-US" sz="1600" b="1" dirty="0"/>
              <a:t> </a:t>
            </a:r>
            <a:r>
              <a:rPr lang="en-US" altLang="ko-KR" sz="1600" b="1" dirty="0"/>
              <a:t>id</a:t>
            </a:r>
            <a:r>
              <a:rPr lang="ko-KR" altLang="en-US" sz="1600" b="1" dirty="0"/>
              <a:t>를 </a:t>
            </a:r>
            <a:r>
              <a:rPr lang="en-US" altLang="ko-KR" sz="1600" b="1" dirty="0" err="1"/>
              <a:t>baseLayout</a:t>
            </a:r>
            <a:r>
              <a:rPr lang="ko-KR" altLang="en-US" sz="1600" b="1" dirty="0"/>
              <a:t>으로 지정</a:t>
            </a:r>
            <a:endParaRPr lang="en-US" altLang="ko-KR" sz="1600" b="1" dirty="0"/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sz="1600" b="1" dirty="0"/>
              <a:t>텍스트뷰 </a:t>
            </a:r>
            <a:r>
              <a:rPr lang="en-US" altLang="ko-KR" sz="1600" b="1" dirty="0"/>
              <a:t>1</a:t>
            </a:r>
            <a:r>
              <a:rPr lang="ko-KR" altLang="en-US" sz="1600" b="1" dirty="0"/>
              <a:t>개와 버튼 </a:t>
            </a:r>
            <a:r>
              <a:rPr lang="en-US" altLang="ko-KR" sz="1600" b="1" dirty="0"/>
              <a:t>1</a:t>
            </a:r>
            <a:r>
              <a:rPr lang="ko-KR" altLang="en-US" sz="1600" b="1" dirty="0"/>
              <a:t>개를 </a:t>
            </a:r>
            <a:r>
              <a:rPr lang="ko-KR" altLang="en-US" sz="1600" b="1" dirty="0" smtClean="0"/>
              <a:t>생성</a:t>
            </a:r>
            <a:r>
              <a:rPr lang="en-US" altLang="ko-KR" sz="1600" b="1" dirty="0" smtClean="0"/>
              <a:t>, </a:t>
            </a:r>
            <a:r>
              <a:rPr lang="ko-KR" altLang="en-US" sz="1600" b="1" dirty="0" smtClean="0"/>
              <a:t>버튼 </a:t>
            </a:r>
            <a:r>
              <a:rPr lang="en-US" altLang="ko-KR" sz="1600" b="1" dirty="0"/>
              <a:t>id</a:t>
            </a:r>
            <a:r>
              <a:rPr lang="ko-KR" altLang="en-US" sz="1600" b="1" dirty="0"/>
              <a:t>는 </a:t>
            </a:r>
            <a:r>
              <a:rPr lang="en-US" altLang="ko-KR" sz="1600" b="1" dirty="0"/>
              <a:t>button1</a:t>
            </a:r>
            <a:r>
              <a:rPr lang="ko-KR" altLang="en-US" sz="1600" b="1" dirty="0"/>
              <a:t>로 함</a:t>
            </a:r>
            <a:endParaRPr lang="en-US" altLang="ko-KR" sz="1600" b="1" dirty="0"/>
          </a:p>
          <a:p>
            <a:pPr marL="882650" lvl="2" indent="-342900">
              <a:buFont typeface="Wingdings" panose="05000000000000000000" pitchFamily="2" charset="2"/>
              <a:buChar char="ü"/>
            </a:pPr>
            <a:endParaRPr lang="en-US" altLang="ko-KR" sz="1600" b="1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250" y="3230053"/>
            <a:ext cx="7962900" cy="3057525"/>
          </a:xfrm>
          <a:prstGeom prst="rect">
            <a:avLst/>
          </a:prstGeom>
        </p:spPr>
      </p:pic>
      <p:pic>
        <p:nvPicPr>
          <p:cNvPr id="7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261" y="1205950"/>
            <a:ext cx="8201025" cy="590550"/>
          </a:xfrm>
          <a:prstGeom prst="rect">
            <a:avLst/>
          </a:prstGeom>
        </p:spPr>
      </p:pic>
      <p:pic>
        <p:nvPicPr>
          <p:cNvPr id="8" name="Picture 7" descr="1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" y="1127559"/>
            <a:ext cx="858033" cy="739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5841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메뉴 ▶ </a:t>
            </a:r>
            <a:r>
              <a:rPr lang="en-US" altLang="ko-KR" sz="2400" dirty="0"/>
              <a:t>XML</a:t>
            </a:r>
            <a:r>
              <a:rPr lang="ko-KR" altLang="en-US" sz="2400" dirty="0"/>
              <a:t>을 이용한 옵션 </a:t>
            </a:r>
            <a:r>
              <a:rPr lang="ko-KR" altLang="en-US" sz="2400" dirty="0" smtClean="0"/>
              <a:t>메뉴</a:t>
            </a:r>
            <a:r>
              <a:rPr lang="en-US" altLang="ko-KR" sz="2400" dirty="0" smtClean="0"/>
              <a:t>[8/14]</a:t>
            </a:r>
            <a:endParaRPr lang="ko-KR" altLang="en-US" sz="2400" dirty="0" smtClean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기존 메뉴 파일은 사용하지 않으므로 삭제</a:t>
            </a:r>
            <a:endParaRPr lang="en-US" altLang="ko-KR" sz="1600" b="1" dirty="0"/>
          </a:p>
        </p:txBody>
      </p:sp>
      <p:pic>
        <p:nvPicPr>
          <p:cNvPr id="7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261" y="1205950"/>
            <a:ext cx="8201025" cy="590550"/>
          </a:xfrm>
          <a:prstGeom prst="rect">
            <a:avLst/>
          </a:prstGeom>
        </p:spPr>
      </p:pic>
      <p:pic>
        <p:nvPicPr>
          <p:cNvPr id="8" name="Picture 7" descr="1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" y="1127559"/>
            <a:ext cx="858033" cy="739341"/>
          </a:xfrm>
          <a:prstGeom prst="rect">
            <a:avLst/>
          </a:prstGeom>
        </p:spPr>
      </p:pic>
      <p:pic>
        <p:nvPicPr>
          <p:cNvPr id="6" name="Picture 5" descr="스크린샷 2017-02-27 오후 12.15.04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901" y="2387601"/>
            <a:ext cx="5863824" cy="431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7498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메뉴 ▶ </a:t>
            </a:r>
            <a:r>
              <a:rPr lang="en-US" altLang="ko-KR" sz="2400" dirty="0"/>
              <a:t>XML</a:t>
            </a:r>
            <a:r>
              <a:rPr lang="ko-KR" altLang="en-US" sz="2400" dirty="0"/>
              <a:t>을 이용한 옵션 </a:t>
            </a:r>
            <a:r>
              <a:rPr lang="ko-KR" altLang="en-US" sz="2400" dirty="0" smtClean="0"/>
              <a:t>메뉴</a:t>
            </a:r>
            <a:r>
              <a:rPr lang="en-US" altLang="ko-KR" sz="2400" dirty="0" smtClean="0"/>
              <a:t>[9/14]</a:t>
            </a:r>
            <a:endParaRPr lang="ko-KR" altLang="en-US" sz="2400" dirty="0" smtClean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메뉴 </a:t>
            </a:r>
            <a:r>
              <a:rPr lang="en-US" altLang="ko-KR" sz="1600" b="1" dirty="0" smtClean="0">
                <a:latin typeface="맑은 고딕" pitchFamily="50" charset="-127"/>
                <a:ea typeface="맑은 고딕" pitchFamily="50" charset="-127"/>
              </a:rPr>
              <a:t>XML 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파일 생성</a:t>
            </a:r>
            <a:endParaRPr lang="en-US" altLang="ko-KR" sz="1600" b="1" dirty="0"/>
          </a:p>
        </p:txBody>
      </p:sp>
      <p:pic>
        <p:nvPicPr>
          <p:cNvPr id="7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261" y="1205950"/>
            <a:ext cx="8201025" cy="590550"/>
          </a:xfrm>
          <a:prstGeom prst="rect">
            <a:avLst/>
          </a:prstGeom>
        </p:spPr>
      </p:pic>
      <p:pic>
        <p:nvPicPr>
          <p:cNvPr id="8" name="Picture 7" descr="1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" y="1127559"/>
            <a:ext cx="858033" cy="739341"/>
          </a:xfrm>
          <a:prstGeom prst="rect">
            <a:avLst/>
          </a:prstGeom>
        </p:spPr>
      </p:pic>
      <p:pic>
        <p:nvPicPr>
          <p:cNvPr id="5" name="Picture 4" descr="스크린샷 2017-02-27 오후 12.16.0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667" y="2399226"/>
            <a:ext cx="6299200" cy="4192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8083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메뉴 ▶ </a:t>
            </a:r>
            <a:r>
              <a:rPr lang="en-US" altLang="ko-KR" sz="2400" dirty="0"/>
              <a:t>XML</a:t>
            </a:r>
            <a:r>
              <a:rPr lang="ko-KR" altLang="en-US" sz="2400" dirty="0"/>
              <a:t>을 이용한 옵션 </a:t>
            </a:r>
            <a:r>
              <a:rPr lang="ko-KR" altLang="en-US" sz="2400" dirty="0" smtClean="0"/>
              <a:t>메뉴</a:t>
            </a:r>
            <a:r>
              <a:rPr lang="en-US" altLang="ko-KR" sz="2400" dirty="0" smtClean="0"/>
              <a:t>[10/14]</a:t>
            </a:r>
            <a:endParaRPr lang="ko-KR" altLang="en-US" sz="2400" dirty="0" smtClean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메뉴 </a:t>
            </a:r>
            <a:r>
              <a:rPr lang="en-US" altLang="ko-KR" sz="1600" b="1" dirty="0" smtClean="0">
                <a:latin typeface="맑은 고딕" pitchFamily="50" charset="-127"/>
                <a:ea typeface="맑은 고딕" pitchFamily="50" charset="-127"/>
              </a:rPr>
              <a:t>XML 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코딩</a:t>
            </a:r>
            <a:endParaRPr lang="en-US" altLang="ko-KR" sz="1600" b="1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794" y="2438400"/>
            <a:ext cx="4782374" cy="237974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7776" y="3875341"/>
            <a:ext cx="4782374" cy="2525459"/>
          </a:xfrm>
          <a:prstGeom prst="rect">
            <a:avLst/>
          </a:prstGeom>
        </p:spPr>
      </p:pic>
      <p:pic>
        <p:nvPicPr>
          <p:cNvPr id="10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261" y="1205950"/>
            <a:ext cx="8201025" cy="590550"/>
          </a:xfrm>
          <a:prstGeom prst="rect">
            <a:avLst/>
          </a:prstGeom>
        </p:spPr>
      </p:pic>
      <p:pic>
        <p:nvPicPr>
          <p:cNvPr id="11" name="Picture 10" descr="1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" y="1127559"/>
            <a:ext cx="858033" cy="739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5756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메뉴 ▶ </a:t>
            </a:r>
            <a:r>
              <a:rPr lang="en-US" altLang="ko-KR" sz="2400" dirty="0"/>
              <a:t>XML</a:t>
            </a:r>
            <a:r>
              <a:rPr lang="ko-KR" altLang="en-US" sz="2400" dirty="0"/>
              <a:t>을 이용한 옵션 </a:t>
            </a:r>
            <a:r>
              <a:rPr lang="ko-KR" altLang="en-US" sz="2400" dirty="0" smtClean="0"/>
              <a:t>메뉴</a:t>
            </a:r>
            <a:r>
              <a:rPr lang="en-US" altLang="ko-KR" sz="2400" dirty="0" smtClean="0"/>
              <a:t>[11/14]</a:t>
            </a:r>
            <a:endParaRPr lang="ko-KR" altLang="en-US" sz="2400" dirty="0" smtClean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sz="1600" b="1" dirty="0" smtClean="0">
                <a:latin typeface="맑은 고딕" pitchFamily="50" charset="-127"/>
                <a:ea typeface="맑은 고딕" pitchFamily="50" charset="-127"/>
              </a:rPr>
              <a:t>Java 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코드 작성 및 수정</a:t>
            </a:r>
            <a:endParaRPr lang="en-US" altLang="ko-KR" sz="16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en-US" altLang="ko-KR" sz="1600" b="1" dirty="0"/>
              <a:t>activity_main.xml</a:t>
            </a:r>
            <a:r>
              <a:rPr lang="ko-KR" altLang="en-US" sz="1600" b="1" dirty="0"/>
              <a:t>의 레이아웃과 버튼에 대응할 전역변수 </a:t>
            </a:r>
            <a:r>
              <a:rPr lang="en-US" altLang="ko-KR" sz="1600" b="1" dirty="0"/>
              <a:t>2</a:t>
            </a:r>
            <a:r>
              <a:rPr lang="ko-KR" altLang="en-US" sz="1600" b="1" dirty="0" smtClean="0"/>
              <a:t>개</a:t>
            </a:r>
            <a:endParaRPr lang="en-US" altLang="ko-KR" sz="1600" b="1" dirty="0" smtClean="0"/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sz="1600" b="1" dirty="0"/>
              <a:t>메인 함수 </a:t>
            </a:r>
            <a:r>
              <a:rPr lang="en-US" altLang="ko-KR" sz="1600" b="1" dirty="0" err="1"/>
              <a:t>onCreate</a:t>
            </a:r>
            <a:r>
              <a:rPr lang="en-US" altLang="ko-KR" sz="1600" b="1" dirty="0"/>
              <a:t>( ) </a:t>
            </a:r>
            <a:r>
              <a:rPr lang="ko-KR" altLang="en-US" sz="1600" b="1" dirty="0"/>
              <a:t>안에서 </a:t>
            </a:r>
            <a:r>
              <a:rPr lang="ko-KR" altLang="en-US" sz="1600" b="1" dirty="0" err="1"/>
              <a:t>위젯</a:t>
            </a:r>
            <a:r>
              <a:rPr lang="ko-KR" altLang="en-US" sz="1600" b="1" dirty="0"/>
              <a:t> 변수 </a:t>
            </a:r>
            <a:r>
              <a:rPr lang="en-US" altLang="ko-KR" sz="1600" b="1" dirty="0"/>
              <a:t>2</a:t>
            </a:r>
            <a:r>
              <a:rPr lang="ko-KR" altLang="en-US" sz="1600" b="1" dirty="0"/>
              <a:t>개에 </a:t>
            </a:r>
            <a:r>
              <a:rPr lang="ko-KR" altLang="en-US" sz="1600" b="1" dirty="0" err="1"/>
              <a:t>위젯을</a:t>
            </a:r>
            <a:r>
              <a:rPr lang="ko-KR" altLang="en-US" sz="1600" b="1" dirty="0"/>
              <a:t> </a:t>
            </a:r>
            <a:r>
              <a:rPr lang="ko-KR" altLang="en-US" sz="1600" b="1" dirty="0" smtClean="0"/>
              <a:t>대입</a:t>
            </a:r>
            <a:endParaRPr lang="en-US" altLang="ko-KR" sz="1600" b="1" dirty="0"/>
          </a:p>
        </p:txBody>
      </p:sp>
      <p:grpSp>
        <p:nvGrpSpPr>
          <p:cNvPr id="7" name="그룹 6"/>
          <p:cNvGrpSpPr/>
          <p:nvPr/>
        </p:nvGrpSpPr>
        <p:grpSpPr>
          <a:xfrm>
            <a:off x="863600" y="3160936"/>
            <a:ext cx="5498275" cy="3375331"/>
            <a:chOff x="595312" y="2443162"/>
            <a:chExt cx="7969982" cy="4933950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5312" y="2443162"/>
              <a:ext cx="7953375" cy="1971675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2394" y="4414837"/>
              <a:ext cx="7962900" cy="2962275"/>
            </a:xfrm>
            <a:prstGeom prst="rect">
              <a:avLst/>
            </a:prstGeom>
          </p:spPr>
        </p:pic>
      </p:grpSp>
      <p:pic>
        <p:nvPicPr>
          <p:cNvPr id="9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261" y="1205950"/>
            <a:ext cx="8201025" cy="590550"/>
          </a:xfrm>
          <a:prstGeom prst="rect">
            <a:avLst/>
          </a:prstGeom>
        </p:spPr>
      </p:pic>
      <p:pic>
        <p:nvPicPr>
          <p:cNvPr id="10" name="Picture 9" descr="1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" y="1127559"/>
            <a:ext cx="858033" cy="739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3374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메뉴 ▶ </a:t>
            </a:r>
            <a:r>
              <a:rPr lang="en-US" altLang="ko-KR" sz="2400" dirty="0"/>
              <a:t>XML</a:t>
            </a:r>
            <a:r>
              <a:rPr lang="ko-KR" altLang="en-US" sz="2400" dirty="0"/>
              <a:t>을 이용한 옵션 </a:t>
            </a:r>
            <a:r>
              <a:rPr lang="ko-KR" altLang="en-US" sz="2400" dirty="0" smtClean="0"/>
              <a:t>메뉴</a:t>
            </a:r>
            <a:r>
              <a:rPr lang="en-US" altLang="ko-KR" sz="2400" dirty="0" smtClean="0"/>
              <a:t>[12/14]</a:t>
            </a:r>
            <a:endParaRPr lang="ko-KR" altLang="en-US" sz="2400" dirty="0" smtClean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sz="1600" b="1" dirty="0">
                <a:latin typeface="맑은 고딕" pitchFamily="50" charset="-127"/>
                <a:ea typeface="맑은 고딕" pitchFamily="50" charset="-127"/>
              </a:rPr>
              <a:t>onCreateOptionsMenu( )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를 </a:t>
            </a:r>
            <a:r>
              <a:rPr lang="en-US" altLang="ko-KR" sz="1600" b="1" dirty="0">
                <a:latin typeface="맑은 고딕" pitchFamily="50" charset="-127"/>
                <a:ea typeface="맑은 고딕" pitchFamily="50" charset="-127"/>
              </a:rPr>
              <a:t>Activity 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클래스로부터 </a:t>
            </a:r>
            <a:r>
              <a:rPr lang="ko-KR" altLang="en-US" sz="1600" b="1" dirty="0" err="1" smtClean="0">
                <a:latin typeface="맑은 고딕" pitchFamily="50" charset="-127"/>
                <a:ea typeface="맑은 고딕" pitchFamily="50" charset="-127"/>
              </a:rPr>
              <a:t>오버라이드</a:t>
            </a:r>
            <a:endParaRPr lang="en-US" altLang="ko-KR" sz="1600" b="1" dirty="0"/>
          </a:p>
        </p:txBody>
      </p:sp>
      <p:pic>
        <p:nvPicPr>
          <p:cNvPr id="7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261" y="1205950"/>
            <a:ext cx="8201025" cy="590550"/>
          </a:xfrm>
          <a:prstGeom prst="rect">
            <a:avLst/>
          </a:prstGeom>
        </p:spPr>
      </p:pic>
      <p:pic>
        <p:nvPicPr>
          <p:cNvPr id="9" name="Picture 8" descr="1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" y="1127559"/>
            <a:ext cx="858033" cy="739341"/>
          </a:xfrm>
          <a:prstGeom prst="rect">
            <a:avLst/>
          </a:prstGeom>
        </p:spPr>
      </p:pic>
      <p:pic>
        <p:nvPicPr>
          <p:cNvPr id="5" name="Picture 4" descr="스크린샷 2017-02-27 오후 12.18.07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601" y="2359000"/>
            <a:ext cx="4571999" cy="4126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6955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메뉴 ▶ </a:t>
            </a:r>
            <a:r>
              <a:rPr lang="en-US" altLang="ko-KR" sz="2400" dirty="0"/>
              <a:t>XML</a:t>
            </a:r>
            <a:r>
              <a:rPr lang="ko-KR" altLang="en-US" sz="2400" dirty="0"/>
              <a:t>을 이용한 옵션 </a:t>
            </a:r>
            <a:r>
              <a:rPr lang="ko-KR" altLang="en-US" sz="2400" dirty="0" smtClean="0"/>
              <a:t>메뉴</a:t>
            </a:r>
            <a:r>
              <a:rPr lang="en-US" altLang="ko-KR" sz="2400" dirty="0" smtClean="0"/>
              <a:t>[13/14]</a:t>
            </a:r>
            <a:endParaRPr lang="ko-KR" altLang="en-US" sz="2400" dirty="0" smtClean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자동완성된 코드에 나머지를 코딩</a:t>
            </a:r>
            <a:endParaRPr lang="en-US" altLang="ko-KR" sz="1600" b="1" dirty="0"/>
          </a:p>
        </p:txBody>
      </p:sp>
      <p:pic>
        <p:nvPicPr>
          <p:cNvPr id="7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261" y="1205950"/>
            <a:ext cx="8201025" cy="590550"/>
          </a:xfrm>
          <a:prstGeom prst="rect">
            <a:avLst/>
          </a:prstGeom>
        </p:spPr>
      </p:pic>
      <p:pic>
        <p:nvPicPr>
          <p:cNvPr id="8" name="Picture 7" descr="1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" y="1127559"/>
            <a:ext cx="858033" cy="739341"/>
          </a:xfrm>
          <a:prstGeom prst="rect">
            <a:avLst/>
          </a:prstGeom>
        </p:spPr>
      </p:pic>
      <p:pic>
        <p:nvPicPr>
          <p:cNvPr id="6" name="Picture 5" descr="스크린샷 2017-02-27 오후 12.18.49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434" y="2387600"/>
            <a:ext cx="7175500" cy="431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9454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메뉴 ▶ </a:t>
            </a:r>
            <a:r>
              <a:rPr lang="en-US" altLang="ko-KR" sz="2400" dirty="0"/>
              <a:t>XML</a:t>
            </a:r>
            <a:r>
              <a:rPr lang="ko-KR" altLang="en-US" sz="2400" dirty="0"/>
              <a:t>을 이용한 옵션 </a:t>
            </a:r>
            <a:r>
              <a:rPr lang="ko-KR" altLang="en-US" sz="2400" dirty="0" smtClean="0"/>
              <a:t>메뉴</a:t>
            </a:r>
            <a:r>
              <a:rPr lang="en-US" altLang="ko-KR" sz="2400" dirty="0" smtClean="0"/>
              <a:t>[14/14]</a:t>
            </a:r>
            <a:endParaRPr lang="ko-KR" altLang="en-US" sz="2400" dirty="0" smtClean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메뉴를 클릭했을 때 동작할 </a:t>
            </a:r>
            <a:r>
              <a:rPr lang="ko-KR" altLang="en-US" sz="1600" b="1" dirty="0" err="1">
                <a:latin typeface="맑은 고딕" pitchFamily="50" charset="-127"/>
                <a:ea typeface="맑은 고딕" pitchFamily="50" charset="-127"/>
              </a:rPr>
              <a:t>메소드</a:t>
            </a: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600" b="1" dirty="0" err="1">
                <a:latin typeface="맑은 고딕" pitchFamily="50" charset="-127"/>
                <a:ea typeface="맑은 고딕" pitchFamily="50" charset="-127"/>
              </a:rPr>
              <a:t>onOptionsItemSelected</a:t>
            </a:r>
            <a:r>
              <a:rPr lang="en-US" altLang="ko-KR" sz="1600" b="1" dirty="0">
                <a:latin typeface="맑은 고딕" pitchFamily="50" charset="-127"/>
                <a:ea typeface="맑은 고딕" pitchFamily="50" charset="-127"/>
              </a:rPr>
              <a:t>( )</a:t>
            </a: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를 코딩</a:t>
            </a:r>
            <a:endParaRPr lang="en-US" altLang="ko-KR" sz="1600" b="1" dirty="0"/>
          </a:p>
        </p:txBody>
      </p:sp>
      <p:grpSp>
        <p:nvGrpSpPr>
          <p:cNvPr id="8" name="그룹 7"/>
          <p:cNvGrpSpPr/>
          <p:nvPr/>
        </p:nvGrpSpPr>
        <p:grpSpPr>
          <a:xfrm>
            <a:off x="891969" y="2444558"/>
            <a:ext cx="4940134" cy="3990110"/>
            <a:chOff x="590550" y="2543175"/>
            <a:chExt cx="7980669" cy="7010019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0550" y="2543175"/>
              <a:ext cx="7962900" cy="1771650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8794" y="4238244"/>
              <a:ext cx="7972425" cy="5314950"/>
            </a:xfrm>
            <a:prstGeom prst="rect">
              <a:avLst/>
            </a:prstGeom>
          </p:spPr>
        </p:pic>
      </p:grpSp>
      <p:pic>
        <p:nvPicPr>
          <p:cNvPr id="9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261" y="1205950"/>
            <a:ext cx="8201025" cy="590550"/>
          </a:xfrm>
          <a:prstGeom prst="rect">
            <a:avLst/>
          </a:prstGeom>
        </p:spPr>
      </p:pic>
      <p:pic>
        <p:nvPicPr>
          <p:cNvPr id="10" name="Picture 9" descr="1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" y="1127559"/>
            <a:ext cx="858033" cy="739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2903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제목 3"/>
          <p:cNvSpPr>
            <a:spLocks noGrp="1"/>
          </p:cNvSpPr>
          <p:nvPr>
            <p:ph type="ctrTitle"/>
          </p:nvPr>
        </p:nvSpPr>
        <p:spPr>
          <a:xfrm>
            <a:off x="806450" y="901700"/>
            <a:ext cx="7485063" cy="108108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eaLnBrk="1" hangingPunct="1"/>
            <a:r>
              <a:rPr lang="en-US" altLang="ko-KR" sz="4000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07. </a:t>
            </a:r>
            <a:r>
              <a:rPr lang="ko-KR" altLang="en-US" sz="4000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메뉴와 대화상자</a:t>
            </a:r>
            <a:endParaRPr lang="ko-KR" altLang="en-US" sz="1800" b="0" dirty="0" smtClean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1</a:t>
            </a:r>
            <a:r>
              <a:rPr lang="en-US" altLang="ko-KR" dirty="0" smtClean="0"/>
              <a:t>. </a:t>
            </a:r>
            <a:r>
              <a:rPr lang="ko-KR" altLang="en-US" dirty="0" smtClean="0"/>
              <a:t>메뉴 </a:t>
            </a:r>
            <a:r>
              <a:rPr lang="ko-KR" altLang="en-US" dirty="0"/>
              <a:t>▶ </a:t>
            </a:r>
            <a:r>
              <a:rPr lang="en-US" altLang="ko-KR" sz="2400" dirty="0" smtClean="0"/>
              <a:t>Java </a:t>
            </a:r>
            <a:r>
              <a:rPr lang="ko-KR" altLang="en-US" sz="2400" dirty="0" smtClean="0"/>
              <a:t>코드만 </a:t>
            </a:r>
            <a:r>
              <a:rPr lang="ko-KR" altLang="en-US" sz="2400" dirty="0"/>
              <a:t>이용한 옵션 </a:t>
            </a:r>
            <a:r>
              <a:rPr lang="ko-KR" altLang="en-US" sz="2400" dirty="0" smtClean="0"/>
              <a:t>메뉴</a:t>
            </a:r>
            <a:r>
              <a:rPr lang="en-US" altLang="ko-KR" sz="2400" dirty="0" smtClean="0"/>
              <a:t>[1/2]</a:t>
            </a:r>
            <a:r>
              <a:rPr lang="ko-KR" altLang="en-US" sz="2400" dirty="0" smtClean="0"/>
              <a:t> 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메뉴</a:t>
            </a:r>
            <a:endParaRPr lang="en-US" altLang="ko-KR" sz="24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onCreateOptionsMenu( ) </a:t>
            </a:r>
            <a:r>
              <a:rPr lang="ko-KR" altLang="en-US" b="1" dirty="0" err="1">
                <a:latin typeface="맑은 고딕" pitchFamily="50" charset="-127"/>
                <a:ea typeface="맑은 고딕" pitchFamily="50" charset="-127"/>
              </a:rPr>
              <a:t>메소드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 안에서 메뉴 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XML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파일에 접근하는 대신에 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	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직접 </a:t>
            </a:r>
            <a:r>
              <a:rPr lang="en-US" altLang="ko-KR" b="1" dirty="0" err="1" smtClean="0">
                <a:latin typeface="맑은 고딕" pitchFamily="50" charset="-127"/>
                <a:ea typeface="맑은 고딕" pitchFamily="50" charset="-127"/>
              </a:rPr>
              <a:t>Menu.add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( ) </a:t>
            </a:r>
            <a:r>
              <a:rPr lang="ko-KR" altLang="en-US" b="1" dirty="0" err="1">
                <a:latin typeface="맑은 고딕" pitchFamily="50" charset="-127"/>
                <a:ea typeface="맑은 고딕" pitchFamily="50" charset="-127"/>
              </a:rPr>
              <a:t>메소드로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 메뉴 항목을 추가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791" y="2822806"/>
            <a:ext cx="4272496" cy="3633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1727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메뉴 ▶ </a:t>
            </a:r>
            <a:r>
              <a:rPr lang="en-US" altLang="ko-KR" sz="2400" dirty="0"/>
              <a:t>Java </a:t>
            </a:r>
            <a:r>
              <a:rPr lang="ko-KR" altLang="en-US" sz="2400" dirty="0"/>
              <a:t>코드만 이용한 옵션 </a:t>
            </a:r>
            <a:r>
              <a:rPr lang="ko-KR" altLang="en-US" sz="2400" dirty="0" smtClean="0"/>
              <a:t>메뉴</a:t>
            </a:r>
            <a:r>
              <a:rPr lang="en-US" altLang="ko-KR" sz="2400" dirty="0" smtClean="0"/>
              <a:t>[2/2]</a:t>
            </a:r>
            <a:r>
              <a:rPr lang="ko-KR" altLang="en-US" sz="2400" dirty="0" smtClean="0"/>
              <a:t> 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158" y="1299636"/>
            <a:ext cx="5551764" cy="5049401"/>
          </a:xfrm>
          <a:prstGeom prst="rect">
            <a:avLst/>
          </a:prstGeom>
        </p:spPr>
      </p:pic>
      <p:pic>
        <p:nvPicPr>
          <p:cNvPr id="5" name="Picture 4" descr="1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" y="1195291"/>
            <a:ext cx="858033" cy="739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6284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1</a:t>
            </a:r>
            <a:r>
              <a:rPr lang="en-US" altLang="ko-KR" dirty="0" smtClean="0"/>
              <a:t>. </a:t>
            </a:r>
            <a:r>
              <a:rPr lang="ko-KR" altLang="en-US" dirty="0" smtClean="0"/>
              <a:t>메뉴 </a:t>
            </a:r>
            <a:r>
              <a:rPr lang="ko-KR" altLang="en-US" dirty="0"/>
              <a:t>▶ </a:t>
            </a:r>
            <a:r>
              <a:rPr lang="en-US" altLang="ko-KR" sz="2400" dirty="0" smtClean="0"/>
              <a:t>XML</a:t>
            </a:r>
            <a:r>
              <a:rPr lang="ko-KR" altLang="en-US" sz="2400" dirty="0" smtClean="0"/>
              <a:t>을 이용한 </a:t>
            </a:r>
            <a:r>
              <a:rPr lang="ko-KR" altLang="en-US" sz="2400" dirty="0" err="1" smtClean="0"/>
              <a:t>컨텍스트</a:t>
            </a:r>
            <a:r>
              <a:rPr lang="ko-KR" altLang="en-US" sz="2400" dirty="0" smtClean="0"/>
              <a:t> 메뉴</a:t>
            </a:r>
            <a:r>
              <a:rPr lang="en-US" altLang="ko-KR" sz="2400" dirty="0" smtClean="0"/>
              <a:t>[1/8]</a:t>
            </a:r>
            <a:r>
              <a:rPr lang="ko-KR" altLang="en-US" sz="2400" dirty="0" smtClean="0"/>
              <a:t> 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2400" b="1" dirty="0" err="1">
                <a:latin typeface="맑은 고딕" pitchFamily="50" charset="-127"/>
                <a:ea typeface="맑은 고딕" pitchFamily="50" charset="-127"/>
              </a:rPr>
              <a:t>컨텍스트</a:t>
            </a: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메뉴</a:t>
            </a:r>
            <a:r>
              <a:rPr lang="en-US" altLang="ko-KR" sz="2400" b="1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Context </a:t>
            </a:r>
            <a:r>
              <a:rPr lang="en-US" altLang="ko-KR" sz="2400" b="1" dirty="0" smtClean="0">
                <a:latin typeface="맑은 고딕" pitchFamily="50" charset="-127"/>
                <a:ea typeface="맑은 고딕" pitchFamily="50" charset="-127"/>
              </a:rPr>
              <a:t>Menu)</a:t>
            </a: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레이아웃 또는 버튼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b="1" dirty="0" err="1">
                <a:latin typeface="맑은 고딕" pitchFamily="50" charset="-127"/>
                <a:ea typeface="맑은 고딕" pitchFamily="50" charset="-127"/>
              </a:rPr>
              <a:t>에디트텍스트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 등의 </a:t>
            </a:r>
            <a:r>
              <a:rPr lang="ko-KR" altLang="en-US" b="1" dirty="0" err="1">
                <a:latin typeface="맑은 고딕" pitchFamily="50" charset="-127"/>
                <a:ea typeface="맑은 고딕" pitchFamily="50" charset="-127"/>
              </a:rPr>
              <a:t>위젯을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b="1" dirty="0" err="1" smtClean="0">
                <a:latin typeface="맑은 고딕" pitchFamily="50" charset="-127"/>
                <a:ea typeface="맑은 고딕" pitchFamily="50" charset="-127"/>
              </a:rPr>
              <a:t>롱클릭하면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 나타남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Windows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의 </a:t>
            </a:r>
            <a:r>
              <a:rPr lang="ko-KR" altLang="en-US" b="1" dirty="0" err="1">
                <a:latin typeface="맑은 고딕" pitchFamily="50" charset="-127"/>
                <a:ea typeface="맑은 고딕" pitchFamily="50" charset="-127"/>
              </a:rPr>
              <a:t>팝업창과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b="1" dirty="0" err="1" smtClean="0">
                <a:latin typeface="맑은 고딕" pitchFamily="50" charset="-127"/>
                <a:ea typeface="맑은 고딕" pitchFamily="50" charset="-127"/>
              </a:rPr>
              <a:t>비슷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2400" b="1" dirty="0" err="1">
                <a:latin typeface="맑은 고딕" pitchFamily="50" charset="-127"/>
                <a:ea typeface="맑은 고딕" pitchFamily="50" charset="-127"/>
              </a:rPr>
              <a:t>컨텍스트</a:t>
            </a: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메뉴 설정 순서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661" y="3627616"/>
            <a:ext cx="4280377" cy="2812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6387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1</a:t>
            </a:r>
            <a:r>
              <a:rPr lang="en-US" altLang="ko-KR" dirty="0" smtClean="0"/>
              <a:t>. </a:t>
            </a:r>
            <a:r>
              <a:rPr lang="ko-KR" altLang="en-US" dirty="0" smtClean="0"/>
              <a:t>메뉴 </a:t>
            </a:r>
            <a:r>
              <a:rPr lang="ko-KR" altLang="en-US" dirty="0"/>
              <a:t>▶ </a:t>
            </a:r>
            <a:r>
              <a:rPr lang="en-US" altLang="ko-KR" sz="2400" dirty="0" smtClean="0"/>
              <a:t>XML</a:t>
            </a:r>
            <a:r>
              <a:rPr lang="ko-KR" altLang="en-US" sz="2400" dirty="0" smtClean="0"/>
              <a:t>을 이용한 </a:t>
            </a:r>
            <a:r>
              <a:rPr lang="ko-KR" altLang="en-US" sz="2400" dirty="0" err="1" smtClean="0"/>
              <a:t>컨텍스트</a:t>
            </a:r>
            <a:r>
              <a:rPr lang="ko-KR" altLang="en-US" sz="2400" dirty="0" smtClean="0"/>
              <a:t> 메뉴</a:t>
            </a:r>
            <a:r>
              <a:rPr lang="en-US" altLang="ko-KR" sz="2400" dirty="0" smtClean="0"/>
              <a:t>[2/8]</a:t>
            </a:r>
            <a:r>
              <a:rPr lang="ko-KR" altLang="en-US" sz="2400" dirty="0" smtClean="0"/>
              <a:t> 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2400" b="1" dirty="0" err="1">
                <a:latin typeface="맑은 고딕" pitchFamily="50" charset="-127"/>
                <a:ea typeface="맑은 고딕" pitchFamily="50" charset="-127"/>
              </a:rPr>
              <a:t>컨텍스트</a:t>
            </a: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메뉴 </a:t>
            </a:r>
            <a:r>
              <a:rPr lang="en-US" altLang="ko-KR" sz="2400" b="1" dirty="0" smtClean="0">
                <a:latin typeface="맑은 고딕" pitchFamily="50" charset="-127"/>
                <a:ea typeface="맑은 고딕" pitchFamily="50" charset="-127"/>
              </a:rPr>
              <a:t>XML </a:t>
            </a: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파일 </a:t>
            </a:r>
            <a:endParaRPr lang="en-US" altLang="ko-KR" sz="24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b="1" dirty="0" err="1">
                <a:latin typeface="맑은 고딕" pitchFamily="50" charset="-127"/>
                <a:ea typeface="맑은 고딕" pitchFamily="50" charset="-127"/>
              </a:rPr>
              <a:t>컨텍스트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 메뉴가 나오게 할 </a:t>
            </a:r>
            <a:r>
              <a:rPr lang="ko-KR" altLang="en-US" b="1" dirty="0" err="1">
                <a:latin typeface="맑은 고딕" pitchFamily="50" charset="-127"/>
                <a:ea typeface="맑은 고딕" pitchFamily="50" charset="-127"/>
              </a:rPr>
              <a:t>위젯마다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 별도의 파일로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만들어야 함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메뉴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XML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문법은 옵션 메뉴와 동일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26" y="2820392"/>
            <a:ext cx="7277966" cy="356713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402093" y="5748203"/>
            <a:ext cx="4418057" cy="738664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400" b="1" dirty="0" err="1">
                <a:latin typeface="+mn-ea"/>
              </a:rPr>
              <a:t>onCreateContextMenu</a:t>
            </a:r>
            <a:r>
              <a:rPr lang="en-US" altLang="ko-KR" sz="1400" b="1" dirty="0">
                <a:latin typeface="+mn-ea"/>
              </a:rPr>
              <a:t>( ) </a:t>
            </a:r>
            <a:r>
              <a:rPr lang="ko-KR" altLang="en-US" sz="1400" b="1" dirty="0" err="1">
                <a:latin typeface="+mn-ea"/>
              </a:rPr>
              <a:t>메소드에는</a:t>
            </a:r>
            <a:r>
              <a:rPr lang="ko-KR" altLang="en-US" sz="1400" b="1" dirty="0">
                <a:latin typeface="+mn-ea"/>
              </a:rPr>
              <a:t> </a:t>
            </a:r>
            <a:r>
              <a:rPr lang="ko-KR" altLang="en-US" sz="1400" b="1" dirty="0" err="1">
                <a:latin typeface="+mn-ea"/>
              </a:rPr>
              <a:t>위젯별로</a:t>
            </a:r>
            <a:r>
              <a:rPr lang="ko-KR" altLang="en-US" sz="1400" b="1" dirty="0">
                <a:latin typeface="+mn-ea"/>
              </a:rPr>
              <a:t> </a:t>
            </a:r>
            <a:r>
              <a:rPr lang="ko-KR" altLang="en-US" sz="1400" b="1" dirty="0" err="1" smtClean="0">
                <a:latin typeface="+mn-ea"/>
              </a:rPr>
              <a:t>컨텍스트</a:t>
            </a:r>
            <a:r>
              <a:rPr lang="ko-KR" altLang="en-US" sz="1400" b="1" dirty="0" smtClean="0">
                <a:latin typeface="+mn-ea"/>
              </a:rPr>
              <a:t> </a:t>
            </a:r>
            <a:r>
              <a:rPr lang="ko-KR" altLang="en-US" sz="1400" b="1" dirty="0">
                <a:latin typeface="+mn-ea"/>
              </a:rPr>
              <a:t>메뉴가 나타나야 하므로</a:t>
            </a:r>
            <a:r>
              <a:rPr lang="en-US" altLang="ko-KR" sz="1400" b="1" dirty="0">
                <a:latin typeface="+mn-ea"/>
              </a:rPr>
              <a:t>, </a:t>
            </a:r>
            <a:r>
              <a:rPr lang="ko-KR" altLang="en-US" sz="1400" b="1" dirty="0" err="1">
                <a:latin typeface="+mn-ea"/>
              </a:rPr>
              <a:t>위젯별</a:t>
            </a:r>
            <a:r>
              <a:rPr lang="ko-KR" altLang="en-US" sz="1400" b="1" dirty="0">
                <a:latin typeface="+mn-ea"/>
              </a:rPr>
              <a:t> </a:t>
            </a:r>
            <a:r>
              <a:rPr lang="ko-KR" altLang="en-US" sz="1400" b="1" dirty="0" err="1">
                <a:latin typeface="+mn-ea"/>
              </a:rPr>
              <a:t>컨텍스트</a:t>
            </a:r>
            <a:r>
              <a:rPr lang="ko-KR" altLang="en-US" sz="1400" b="1" dirty="0">
                <a:latin typeface="+mn-ea"/>
              </a:rPr>
              <a:t> 메뉴를 </a:t>
            </a:r>
            <a:r>
              <a:rPr lang="en-US" altLang="ko-KR" sz="1400" b="1" dirty="0">
                <a:latin typeface="+mn-ea"/>
              </a:rPr>
              <a:t>if</a:t>
            </a:r>
            <a:r>
              <a:rPr lang="ko-KR" altLang="en-US" sz="1400" b="1" dirty="0">
                <a:latin typeface="+mn-ea"/>
              </a:rPr>
              <a:t>문으로 등록</a:t>
            </a:r>
            <a:endParaRPr lang="en-US" altLang="ko-KR" sz="1400" b="1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210939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메뉴 ▶ </a:t>
            </a:r>
            <a:r>
              <a:rPr lang="en-US" altLang="ko-KR" sz="2400" dirty="0"/>
              <a:t>XML</a:t>
            </a:r>
            <a:r>
              <a:rPr lang="ko-KR" altLang="en-US" sz="2400" dirty="0"/>
              <a:t>을 이용한 </a:t>
            </a:r>
            <a:r>
              <a:rPr lang="ko-KR" altLang="en-US" sz="2400" dirty="0" err="1"/>
              <a:t>컨텍스트</a:t>
            </a:r>
            <a:r>
              <a:rPr lang="ko-KR" altLang="en-US" sz="2400" dirty="0"/>
              <a:t> </a:t>
            </a:r>
            <a:r>
              <a:rPr lang="ko-KR" altLang="en-US" sz="2400" dirty="0" smtClean="0"/>
              <a:t>메뉴</a:t>
            </a:r>
            <a:r>
              <a:rPr lang="en-US" altLang="ko-KR" sz="2400" dirty="0" smtClean="0"/>
              <a:t>[3/8]</a:t>
            </a:r>
            <a:r>
              <a:rPr lang="ko-KR" altLang="en-US" sz="2400" dirty="0" smtClean="0"/>
              <a:t>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1600" b="1" dirty="0" err="1" smtClean="0">
                <a:latin typeface="맑은 고딕" pitchFamily="50" charset="-127"/>
                <a:ea typeface="맑은 고딕" pitchFamily="50" charset="-127"/>
              </a:rPr>
              <a:t>안드로이드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 프로젝트 생성 </a:t>
            </a:r>
            <a:endParaRPr lang="en-US" altLang="ko-KR" sz="16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sz="1600" b="1" dirty="0" smtClean="0"/>
              <a:t>프로젝트 이름 </a:t>
            </a:r>
            <a:r>
              <a:rPr lang="en-US" altLang="ko-KR" sz="1600" b="1" dirty="0" smtClean="0"/>
              <a:t>: Project7_2</a:t>
            </a: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sz="1600" b="1" dirty="0" smtClean="0"/>
              <a:t>패키지 이름 </a:t>
            </a:r>
            <a:r>
              <a:rPr lang="en-US" altLang="ko-KR" sz="1600" b="1" dirty="0"/>
              <a:t>: </a:t>
            </a:r>
            <a:r>
              <a:rPr lang="en-US" altLang="ko-KR" sz="1600" b="1" dirty="0" smtClean="0"/>
              <a:t>com.cookandroid.project7_2</a:t>
            </a:r>
          </a:p>
          <a:p>
            <a:pPr marL="882650" lvl="2" indent="-342900">
              <a:buFont typeface="Wingdings" panose="05000000000000000000" pitchFamily="2" charset="2"/>
              <a:buChar char="ü"/>
            </a:pPr>
            <a:endParaRPr lang="en-US" altLang="ko-KR" sz="1600" b="1" dirty="0"/>
          </a:p>
        </p:txBody>
      </p:sp>
      <p:pic>
        <p:nvPicPr>
          <p:cNvPr id="10" name="Picture 9" descr="1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67" y="1127559"/>
            <a:ext cx="858033" cy="739341"/>
          </a:xfrm>
          <a:prstGeom prst="rect">
            <a:avLst/>
          </a:prstGeom>
        </p:spPr>
      </p:pic>
      <p:pic>
        <p:nvPicPr>
          <p:cNvPr id="6" name="Picture 5" descr="스크린샷 2017-02-27 오후 12.35.4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600" y="1219199"/>
            <a:ext cx="8170333" cy="614203"/>
          </a:xfrm>
          <a:prstGeom prst="rect">
            <a:avLst/>
          </a:prstGeom>
        </p:spPr>
      </p:pic>
      <p:pic>
        <p:nvPicPr>
          <p:cNvPr id="11" name="Picture 10" descr="스크린샷 2017-02-27 오후 12.40.24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2816" y="2032000"/>
            <a:ext cx="2564117" cy="4453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4184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메뉴 ▶ </a:t>
            </a:r>
            <a:r>
              <a:rPr lang="en-US" altLang="ko-KR" sz="2400" dirty="0"/>
              <a:t>XML</a:t>
            </a:r>
            <a:r>
              <a:rPr lang="ko-KR" altLang="en-US" sz="2400" dirty="0"/>
              <a:t>을 이용한 </a:t>
            </a:r>
            <a:r>
              <a:rPr lang="ko-KR" altLang="en-US" sz="2400" dirty="0" err="1"/>
              <a:t>컨텍스트</a:t>
            </a:r>
            <a:r>
              <a:rPr lang="ko-KR" altLang="en-US" sz="2400" dirty="0"/>
              <a:t> </a:t>
            </a:r>
            <a:r>
              <a:rPr lang="ko-KR" altLang="en-US" sz="2400" dirty="0" smtClean="0"/>
              <a:t>메뉴</a:t>
            </a:r>
            <a:r>
              <a:rPr lang="en-US" altLang="ko-KR" sz="2400" dirty="0" smtClean="0"/>
              <a:t>[4/8]</a:t>
            </a:r>
            <a:r>
              <a:rPr lang="ko-KR" altLang="en-US" sz="2400" dirty="0" smtClean="0"/>
              <a:t>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화면 디자인 및 편집 </a:t>
            </a:r>
            <a:endParaRPr lang="en-US" altLang="ko-KR" sz="16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sz="1600" b="1" dirty="0"/>
              <a:t>레이아웃의 </a:t>
            </a:r>
            <a:r>
              <a:rPr lang="en-US" altLang="ko-KR" sz="1600" b="1" dirty="0"/>
              <a:t>id</a:t>
            </a:r>
            <a:r>
              <a:rPr lang="ko-KR" altLang="en-US" sz="1600" b="1" dirty="0"/>
              <a:t>는 </a:t>
            </a:r>
            <a:r>
              <a:rPr lang="en-US" altLang="ko-KR" sz="1600" b="1" dirty="0" err="1"/>
              <a:t>baseLayout</a:t>
            </a:r>
            <a:r>
              <a:rPr lang="ko-KR" altLang="en-US" sz="1600" b="1" dirty="0"/>
              <a:t>으로 </a:t>
            </a:r>
            <a:r>
              <a:rPr lang="ko-KR" altLang="en-US" sz="1600" b="1" dirty="0" smtClean="0"/>
              <a:t>함</a:t>
            </a:r>
            <a:endParaRPr lang="en-US" altLang="ko-KR" sz="1600" b="1" dirty="0" smtClean="0"/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sz="1600" b="1" dirty="0"/>
              <a:t>버튼 </a:t>
            </a:r>
            <a:r>
              <a:rPr lang="en-US" altLang="ko-KR" sz="1600" b="1" dirty="0"/>
              <a:t>2</a:t>
            </a:r>
            <a:r>
              <a:rPr lang="ko-KR" altLang="en-US" sz="1600" b="1" dirty="0" smtClean="0"/>
              <a:t>개 생성</a:t>
            </a:r>
            <a:r>
              <a:rPr lang="en-US" altLang="ko-KR" sz="1600" b="1" dirty="0" smtClean="0"/>
              <a:t>, </a:t>
            </a:r>
            <a:r>
              <a:rPr lang="ko-KR" altLang="en-US" sz="1600" b="1" dirty="0"/>
              <a:t>버튼의 </a:t>
            </a:r>
            <a:r>
              <a:rPr lang="en-US" altLang="ko-KR" sz="1600" b="1" dirty="0"/>
              <a:t>id</a:t>
            </a:r>
            <a:r>
              <a:rPr lang="ko-KR" altLang="en-US" sz="1600" b="1" dirty="0"/>
              <a:t>는 </a:t>
            </a:r>
            <a:r>
              <a:rPr lang="en-US" altLang="ko-KR" sz="1600" b="1" dirty="0"/>
              <a:t>button1, button2</a:t>
            </a:r>
            <a:r>
              <a:rPr lang="ko-KR" altLang="en-US" sz="1600" b="1" dirty="0"/>
              <a:t>로 함</a:t>
            </a:r>
            <a:endParaRPr lang="en-US" altLang="ko-KR" sz="1600" b="1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494" y="3161600"/>
            <a:ext cx="8024506" cy="3342741"/>
          </a:xfrm>
          <a:prstGeom prst="rect">
            <a:avLst/>
          </a:prstGeom>
        </p:spPr>
      </p:pic>
      <p:pic>
        <p:nvPicPr>
          <p:cNvPr id="9" name="Picture 8" descr="1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67" y="1127559"/>
            <a:ext cx="858033" cy="739341"/>
          </a:xfrm>
          <a:prstGeom prst="rect">
            <a:avLst/>
          </a:prstGeom>
        </p:spPr>
      </p:pic>
      <p:pic>
        <p:nvPicPr>
          <p:cNvPr id="10" name="Picture 9" descr="스크린샷 2017-02-27 오후 12.35.4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600" y="1219199"/>
            <a:ext cx="8170333" cy="614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7135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메뉴 ▶ </a:t>
            </a:r>
            <a:r>
              <a:rPr lang="en-US" altLang="ko-KR" sz="2400" dirty="0"/>
              <a:t>XML</a:t>
            </a:r>
            <a:r>
              <a:rPr lang="ko-KR" altLang="en-US" sz="2400" dirty="0"/>
              <a:t>을 이용한 </a:t>
            </a:r>
            <a:r>
              <a:rPr lang="ko-KR" altLang="en-US" sz="2400" dirty="0" err="1"/>
              <a:t>컨텍스트</a:t>
            </a:r>
            <a:r>
              <a:rPr lang="ko-KR" altLang="en-US" sz="2400" dirty="0"/>
              <a:t> </a:t>
            </a:r>
            <a:r>
              <a:rPr lang="ko-KR" altLang="en-US" sz="2400" dirty="0" smtClean="0"/>
              <a:t>메뉴</a:t>
            </a:r>
            <a:r>
              <a:rPr lang="en-US" altLang="ko-KR" sz="2400" dirty="0" smtClean="0"/>
              <a:t>[5/8]</a:t>
            </a:r>
            <a:r>
              <a:rPr lang="ko-KR" altLang="en-US" sz="2400" dirty="0" smtClean="0"/>
              <a:t>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화면 디자인 및 편집 </a:t>
            </a:r>
            <a:endParaRPr lang="en-US" altLang="ko-KR" sz="16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en-US" altLang="ko-KR" sz="1600" b="1" dirty="0"/>
              <a:t>menu1.xml</a:t>
            </a:r>
            <a:r>
              <a:rPr lang="ko-KR" altLang="en-US" sz="1600" b="1" dirty="0"/>
              <a:t>은 배경색 변경과 관련된 </a:t>
            </a:r>
            <a:r>
              <a:rPr lang="en-US" altLang="ko-KR" sz="1600" b="1" dirty="0"/>
              <a:t>3</a:t>
            </a:r>
            <a:r>
              <a:rPr lang="ko-KR" altLang="en-US" sz="1600" b="1" dirty="0"/>
              <a:t>개의 </a:t>
            </a:r>
            <a:r>
              <a:rPr lang="ko-KR" altLang="en-US" sz="1600" b="1" dirty="0" smtClean="0"/>
              <a:t>항목 생성</a:t>
            </a:r>
            <a:r>
              <a:rPr lang="en-US" altLang="ko-KR" sz="1600" b="1" dirty="0" smtClean="0"/>
              <a:t> </a:t>
            </a: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en-US" altLang="ko-KR" sz="1600" b="1" dirty="0" smtClean="0"/>
              <a:t>menu2.xml</a:t>
            </a:r>
            <a:r>
              <a:rPr lang="ko-KR" altLang="en-US" sz="1600" b="1" dirty="0"/>
              <a:t>은 버튼과 관련된 </a:t>
            </a:r>
            <a:r>
              <a:rPr lang="en-US" altLang="ko-KR" sz="1600" b="1" dirty="0"/>
              <a:t>2</a:t>
            </a:r>
            <a:r>
              <a:rPr lang="ko-KR" altLang="en-US" sz="1600" b="1" dirty="0"/>
              <a:t>개의 </a:t>
            </a:r>
            <a:r>
              <a:rPr lang="ko-KR" altLang="en-US" sz="1600" b="1" dirty="0" smtClean="0"/>
              <a:t>항목 </a:t>
            </a:r>
            <a:r>
              <a:rPr lang="ko-KR" altLang="en-US" sz="1600" b="1" dirty="0"/>
              <a:t>생성</a:t>
            </a:r>
            <a:endParaRPr lang="en-US" altLang="ko-KR" sz="1600" b="1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748" y="3100669"/>
            <a:ext cx="5337836" cy="1843281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3567119" y="4408035"/>
            <a:ext cx="5337836" cy="2229830"/>
            <a:chOff x="595312" y="2714625"/>
            <a:chExt cx="7962900" cy="3037229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5312" y="2714625"/>
              <a:ext cx="7953375" cy="1428750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5312" y="4142129"/>
              <a:ext cx="7962900" cy="1609725"/>
            </a:xfrm>
            <a:prstGeom prst="rect">
              <a:avLst/>
            </a:prstGeom>
          </p:spPr>
        </p:pic>
      </p:grpSp>
      <p:pic>
        <p:nvPicPr>
          <p:cNvPr id="12" name="Picture 11" descr="1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67" y="1127559"/>
            <a:ext cx="858033" cy="739341"/>
          </a:xfrm>
          <a:prstGeom prst="rect">
            <a:avLst/>
          </a:prstGeom>
        </p:spPr>
      </p:pic>
      <p:pic>
        <p:nvPicPr>
          <p:cNvPr id="13" name="Picture 12" descr="스크린샷 2017-02-27 오후 12.35.43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600" y="1219199"/>
            <a:ext cx="8170333" cy="614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4171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메뉴 ▶ </a:t>
            </a:r>
            <a:r>
              <a:rPr lang="en-US" altLang="ko-KR" sz="2400" dirty="0"/>
              <a:t>XML</a:t>
            </a:r>
            <a:r>
              <a:rPr lang="ko-KR" altLang="en-US" sz="2400" dirty="0"/>
              <a:t>을 이용한 </a:t>
            </a:r>
            <a:r>
              <a:rPr lang="ko-KR" altLang="en-US" sz="2400" dirty="0" err="1"/>
              <a:t>컨텍스트</a:t>
            </a:r>
            <a:r>
              <a:rPr lang="ko-KR" altLang="en-US" sz="2400" dirty="0"/>
              <a:t> </a:t>
            </a:r>
            <a:r>
              <a:rPr lang="ko-KR" altLang="en-US" sz="2400" dirty="0" smtClean="0"/>
              <a:t>메뉴</a:t>
            </a:r>
            <a:r>
              <a:rPr lang="en-US" altLang="ko-KR" sz="2400" dirty="0" smtClean="0"/>
              <a:t>[6/8]</a:t>
            </a:r>
            <a:r>
              <a:rPr lang="ko-KR" altLang="en-US" sz="2400" dirty="0" smtClean="0"/>
              <a:t>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sz="1600" b="1" dirty="0" smtClean="0">
                <a:latin typeface="맑은 고딕" pitchFamily="50" charset="-127"/>
                <a:ea typeface="맑은 고딕" pitchFamily="50" charset="-127"/>
              </a:rPr>
              <a:t>Java 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코드 작성 및 수정</a:t>
            </a:r>
            <a:endParaRPr lang="en-US" altLang="ko-KR" sz="16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en-US" altLang="ko-KR" sz="1600" b="1" dirty="0"/>
              <a:t>activity_main.xml</a:t>
            </a:r>
            <a:r>
              <a:rPr lang="ko-KR" altLang="en-US" sz="1600" b="1" dirty="0"/>
              <a:t>의 레이아웃과 버튼 </a:t>
            </a:r>
            <a:r>
              <a:rPr lang="en-US" altLang="ko-KR" sz="1600" b="1" dirty="0"/>
              <a:t>2</a:t>
            </a:r>
            <a:r>
              <a:rPr lang="ko-KR" altLang="en-US" sz="1600" b="1" dirty="0"/>
              <a:t>개에 대응할 전역변수 </a:t>
            </a:r>
            <a:r>
              <a:rPr lang="en-US" altLang="ko-KR" sz="1600" b="1" dirty="0"/>
              <a:t>3</a:t>
            </a:r>
            <a:r>
              <a:rPr lang="ko-KR" altLang="en-US" sz="1600" b="1" dirty="0" smtClean="0"/>
              <a:t>개</a:t>
            </a:r>
            <a:endParaRPr lang="en-US" altLang="ko-KR" sz="1600" b="1" dirty="0" smtClean="0"/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sz="1600" b="1" dirty="0"/>
              <a:t>메인 함수 </a:t>
            </a:r>
            <a:r>
              <a:rPr lang="en-US" altLang="ko-KR" sz="1600" b="1" dirty="0" err="1"/>
              <a:t>onCreate</a:t>
            </a:r>
            <a:r>
              <a:rPr lang="en-US" altLang="ko-KR" sz="1600" b="1" dirty="0"/>
              <a:t>( ) </a:t>
            </a:r>
            <a:r>
              <a:rPr lang="ko-KR" altLang="en-US" sz="1600" b="1" dirty="0"/>
              <a:t>안에서 </a:t>
            </a:r>
            <a:r>
              <a:rPr lang="ko-KR" altLang="en-US" sz="1600" b="1" dirty="0" err="1"/>
              <a:t>위젯</a:t>
            </a:r>
            <a:r>
              <a:rPr lang="ko-KR" altLang="en-US" sz="1600" b="1" dirty="0"/>
              <a:t> 변수 </a:t>
            </a:r>
            <a:r>
              <a:rPr lang="en-US" altLang="ko-KR" sz="1600" b="1" dirty="0"/>
              <a:t>3</a:t>
            </a:r>
            <a:r>
              <a:rPr lang="ko-KR" altLang="en-US" sz="1600" b="1" dirty="0"/>
              <a:t>개에 </a:t>
            </a:r>
            <a:r>
              <a:rPr lang="ko-KR" altLang="en-US" sz="1600" b="1" dirty="0" err="1"/>
              <a:t>위젯을</a:t>
            </a:r>
            <a:r>
              <a:rPr lang="ko-KR" altLang="en-US" sz="1600" b="1" dirty="0"/>
              <a:t> </a:t>
            </a:r>
            <a:r>
              <a:rPr lang="ko-KR" altLang="en-US" sz="1600" b="1" dirty="0" smtClean="0"/>
              <a:t>대입</a:t>
            </a:r>
            <a:endParaRPr lang="en-US" altLang="ko-KR" sz="1600" b="1" dirty="0" smtClean="0"/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en-US" altLang="ko-KR" sz="1600" b="1" dirty="0"/>
              <a:t>2</a:t>
            </a:r>
            <a:r>
              <a:rPr lang="ko-KR" altLang="en-US" sz="1600" b="1" dirty="0"/>
              <a:t>개의 버튼 </a:t>
            </a:r>
            <a:r>
              <a:rPr lang="ko-KR" altLang="en-US" sz="1600" b="1" dirty="0" err="1"/>
              <a:t>위젯</a:t>
            </a:r>
            <a:r>
              <a:rPr lang="ko-KR" altLang="en-US" sz="1600" b="1" dirty="0"/>
              <a:t> 변수를 </a:t>
            </a:r>
            <a:r>
              <a:rPr lang="en-US" altLang="ko-KR" sz="1600" b="1" dirty="0" err="1"/>
              <a:t>registerForContextMenu</a:t>
            </a:r>
            <a:r>
              <a:rPr lang="en-US" altLang="ko-KR" sz="1600" b="1" dirty="0"/>
              <a:t>( )</a:t>
            </a:r>
            <a:r>
              <a:rPr lang="ko-KR" altLang="en-US" sz="1600" b="1" dirty="0"/>
              <a:t>에 등록</a:t>
            </a:r>
            <a:endParaRPr lang="en-US" altLang="ko-KR" sz="1600" b="1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966" y="3516635"/>
            <a:ext cx="4032581" cy="2968831"/>
          </a:xfrm>
          <a:prstGeom prst="rect">
            <a:avLst/>
          </a:prstGeom>
        </p:spPr>
      </p:pic>
      <p:pic>
        <p:nvPicPr>
          <p:cNvPr id="9" name="Picture 8" descr="1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67" y="1127559"/>
            <a:ext cx="858033" cy="739341"/>
          </a:xfrm>
          <a:prstGeom prst="rect">
            <a:avLst/>
          </a:prstGeom>
        </p:spPr>
      </p:pic>
      <p:pic>
        <p:nvPicPr>
          <p:cNvPr id="10" name="Picture 9" descr="스크린샷 2017-02-27 오후 12.35.4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600" y="1219199"/>
            <a:ext cx="8170333" cy="614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364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메뉴 ▶ </a:t>
            </a:r>
            <a:r>
              <a:rPr lang="en-US" altLang="ko-KR" sz="2400" dirty="0"/>
              <a:t>XML</a:t>
            </a:r>
            <a:r>
              <a:rPr lang="ko-KR" altLang="en-US" sz="2400" dirty="0"/>
              <a:t>을 이용한 </a:t>
            </a:r>
            <a:r>
              <a:rPr lang="ko-KR" altLang="en-US" sz="2400" dirty="0" err="1"/>
              <a:t>컨텍스트</a:t>
            </a:r>
            <a:r>
              <a:rPr lang="ko-KR" altLang="en-US" sz="2400" dirty="0"/>
              <a:t> </a:t>
            </a:r>
            <a:r>
              <a:rPr lang="ko-KR" altLang="en-US" sz="2400" dirty="0" smtClean="0"/>
              <a:t>메뉴</a:t>
            </a:r>
            <a:r>
              <a:rPr lang="en-US" altLang="ko-KR" sz="2400" dirty="0" smtClean="0"/>
              <a:t>[7/8]</a:t>
            </a:r>
            <a:r>
              <a:rPr lang="ko-KR" altLang="en-US" sz="2400" dirty="0" smtClean="0"/>
              <a:t>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sz="1600" b="1" dirty="0" smtClean="0">
                <a:latin typeface="맑은 고딕" pitchFamily="50" charset="-127"/>
                <a:ea typeface="맑은 고딕" pitchFamily="50" charset="-127"/>
              </a:rPr>
              <a:t>Java 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코드 작성 및 수정</a:t>
            </a:r>
            <a:endParaRPr lang="en-US" altLang="ko-KR" sz="16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sz="1600" b="1" dirty="0"/>
              <a:t>선택한 위젯에 따라 인플레이트하는 메뉴 </a:t>
            </a:r>
            <a:r>
              <a:rPr lang="en-US" altLang="ko-KR" sz="1600" b="1" dirty="0"/>
              <a:t>XML </a:t>
            </a:r>
            <a:r>
              <a:rPr lang="ko-KR" altLang="en-US" sz="1600" b="1" dirty="0"/>
              <a:t>파일을 다르게 </a:t>
            </a:r>
            <a:r>
              <a:rPr lang="ko-KR" altLang="en-US" sz="1600" b="1" dirty="0" smtClean="0"/>
              <a:t>함</a:t>
            </a:r>
            <a:endParaRPr lang="en-US" altLang="ko-KR" sz="1600" b="1" dirty="0" smtClean="0"/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en-US" altLang="ko-KR" sz="1600" b="1" dirty="0" err="1" smtClean="0"/>
              <a:t>onContextItemSelected</a:t>
            </a:r>
            <a:r>
              <a:rPr lang="en-US" altLang="ko-KR" sz="1600" b="1" dirty="0"/>
              <a:t>( )</a:t>
            </a:r>
            <a:r>
              <a:rPr lang="ko-KR" altLang="en-US" sz="1600" b="1" dirty="0"/>
              <a:t>를 같은 방식으로 자동완성한 후 </a:t>
            </a:r>
            <a:r>
              <a:rPr lang="ko-KR" altLang="en-US" sz="1600" b="1" dirty="0" smtClean="0"/>
              <a:t>코딩</a:t>
            </a:r>
            <a:endParaRPr lang="en-US" altLang="ko-KR" sz="1600" b="1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682" y="3159300"/>
            <a:ext cx="5121481" cy="3393900"/>
          </a:xfrm>
          <a:prstGeom prst="rect">
            <a:avLst/>
          </a:prstGeom>
        </p:spPr>
      </p:pic>
      <p:pic>
        <p:nvPicPr>
          <p:cNvPr id="9" name="Picture 8" descr="1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67" y="1127559"/>
            <a:ext cx="858033" cy="739341"/>
          </a:xfrm>
          <a:prstGeom prst="rect">
            <a:avLst/>
          </a:prstGeom>
        </p:spPr>
      </p:pic>
      <p:pic>
        <p:nvPicPr>
          <p:cNvPr id="10" name="Picture 9" descr="스크린샷 2017-02-27 오후 12.35.4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600" y="1219199"/>
            <a:ext cx="8170333" cy="614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7960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메뉴 ▶ </a:t>
            </a:r>
            <a:r>
              <a:rPr lang="en-US" altLang="ko-KR" sz="2400" dirty="0"/>
              <a:t>XML</a:t>
            </a:r>
            <a:r>
              <a:rPr lang="ko-KR" altLang="en-US" sz="2400" dirty="0"/>
              <a:t>을 이용한 </a:t>
            </a:r>
            <a:r>
              <a:rPr lang="ko-KR" altLang="en-US" sz="2400" dirty="0" err="1"/>
              <a:t>컨텍스트</a:t>
            </a:r>
            <a:r>
              <a:rPr lang="ko-KR" altLang="en-US" sz="2400" dirty="0"/>
              <a:t> </a:t>
            </a:r>
            <a:r>
              <a:rPr lang="ko-KR" altLang="en-US" sz="2400" dirty="0" smtClean="0"/>
              <a:t>메뉴</a:t>
            </a:r>
            <a:r>
              <a:rPr lang="en-US" altLang="ko-KR" sz="2400" dirty="0" smtClean="0"/>
              <a:t>[8/8]</a:t>
            </a:r>
            <a:r>
              <a:rPr lang="ko-KR" altLang="en-US" sz="2400" dirty="0" smtClean="0"/>
              <a:t> 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091" y="1194706"/>
            <a:ext cx="8113975" cy="1319345"/>
          </a:xfrm>
          <a:prstGeom prst="rect">
            <a:avLst/>
          </a:prstGeom>
        </p:spPr>
      </p:pic>
      <p:pic>
        <p:nvPicPr>
          <p:cNvPr id="8" name="Picture 7" descr="1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" y="1127559"/>
            <a:ext cx="858033" cy="739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3415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1"/>
          <p:cNvSpPr>
            <a:spLocks noGrp="1"/>
          </p:cNvSpPr>
          <p:nvPr>
            <p:ph idx="4294967295"/>
          </p:nvPr>
        </p:nvSpPr>
        <p:spPr>
          <a:xfrm>
            <a:off x="295275" y="1489075"/>
            <a:ext cx="8524875" cy="4313238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ko-KR" altLang="en-US" sz="2400" b="1" dirty="0" smtClean="0"/>
              <a:t>메뉴를 작성하고 사용하는 방법을 배운다</a:t>
            </a:r>
            <a:r>
              <a:rPr lang="en-US" altLang="ko-KR" sz="2400" b="1" dirty="0" smtClean="0"/>
              <a:t>.</a:t>
            </a:r>
          </a:p>
          <a:p>
            <a:pPr>
              <a:buFont typeface="Arial" charset="0"/>
              <a:buChar char="•"/>
            </a:pPr>
            <a:r>
              <a:rPr lang="ko-KR" altLang="en-US" sz="2400" b="1" dirty="0" smtClean="0"/>
              <a:t>토스트의 다양한 출력 방법을 알아본다</a:t>
            </a:r>
            <a:r>
              <a:rPr lang="en-US" altLang="ko-KR" sz="2400" b="1" dirty="0" smtClean="0"/>
              <a:t>.</a:t>
            </a:r>
          </a:p>
          <a:p>
            <a:pPr>
              <a:buFont typeface="Arial" charset="0"/>
              <a:buChar char="•"/>
            </a:pPr>
            <a:r>
              <a:rPr lang="ko-KR" altLang="en-US" sz="2400" b="1" dirty="0" smtClean="0"/>
              <a:t>대화상자의 사용법을 익힌다</a:t>
            </a:r>
            <a:r>
              <a:rPr lang="en-US" altLang="ko-KR" sz="2400" b="1" dirty="0" smtClean="0"/>
              <a:t>.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 </a:t>
            </a:r>
            <a:r>
              <a:rPr lang="ko-KR" altLang="en-US" dirty="0" smtClean="0"/>
              <a:t>토스트</a:t>
            </a:r>
            <a:r>
              <a:rPr lang="en-US" altLang="ko-KR" dirty="0" smtClean="0"/>
              <a:t>[1/3]</a:t>
            </a:r>
            <a:endParaRPr lang="ko-KR" altLang="en-US" sz="2400" dirty="0" smtClean="0"/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토스트</a:t>
            </a: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(Toast</a:t>
            </a:r>
            <a:r>
              <a:rPr lang="en-US" altLang="ko-KR" sz="2400" b="1" dirty="0" smtClean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화면에 잠깐 나타났다 사라지는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메시지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프로그래머가 디버깅 용도로 사용하기에도 적당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en-US" altLang="ko-KR" b="1" dirty="0" err="1">
                <a:latin typeface="맑은 고딕" pitchFamily="50" charset="-127"/>
                <a:ea typeface="맑은 고딕" pitchFamily="50" charset="-127"/>
              </a:rPr>
              <a:t>setGravity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( ) </a:t>
            </a:r>
            <a:r>
              <a:rPr lang="ko-KR" altLang="en-US" b="1" dirty="0" err="1">
                <a:latin typeface="맑은 고딕" pitchFamily="50" charset="-127"/>
                <a:ea typeface="맑은 고딕" pitchFamily="50" charset="-127"/>
              </a:rPr>
              <a:t>메소드를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 사용하면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위치를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변경할 수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있음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25" y="2713264"/>
            <a:ext cx="8201025" cy="6477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" y="3908879"/>
            <a:ext cx="8172450" cy="67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906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 </a:t>
            </a:r>
            <a:r>
              <a:rPr lang="ko-KR" altLang="en-US" dirty="0" smtClean="0"/>
              <a:t>토스트</a:t>
            </a:r>
            <a:r>
              <a:rPr lang="en-US" altLang="ko-KR" dirty="0" smtClean="0"/>
              <a:t>[2/3]</a:t>
            </a:r>
            <a:endParaRPr lang="ko-KR" altLang="en-US" sz="2400" dirty="0" smtClean="0"/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토스트</a:t>
            </a: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예제</a:t>
            </a:r>
            <a:endParaRPr lang="en-US" altLang="ko-KR" sz="2400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931163"/>
            <a:ext cx="8210550" cy="3019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5592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 </a:t>
            </a:r>
            <a:r>
              <a:rPr lang="ko-KR" altLang="en-US" dirty="0" smtClean="0"/>
              <a:t>토스트</a:t>
            </a:r>
            <a:r>
              <a:rPr lang="en-US" altLang="ko-KR" dirty="0" smtClean="0"/>
              <a:t>[3/3]</a:t>
            </a:r>
            <a:endParaRPr lang="ko-KR" altLang="en-US" sz="2400" dirty="0" smtClean="0"/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토스트</a:t>
            </a: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2400" b="1" dirty="0" smtClean="0">
                <a:latin typeface="맑은 고딕" pitchFamily="50" charset="-127"/>
                <a:ea typeface="맑은 고딕" pitchFamily="50" charset="-127"/>
              </a:rPr>
              <a:t>Java </a:t>
            </a: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코드</a:t>
            </a:r>
            <a:endParaRPr lang="en-US" altLang="ko-KR" sz="2400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917" y="1963315"/>
            <a:ext cx="5227196" cy="4450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0010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3</a:t>
            </a:r>
            <a:r>
              <a:rPr lang="en-US" altLang="ko-KR" dirty="0" smtClean="0"/>
              <a:t>. </a:t>
            </a:r>
            <a:r>
              <a:rPr lang="ko-KR" altLang="en-US" dirty="0" smtClean="0"/>
              <a:t>대화상자 </a:t>
            </a:r>
            <a:r>
              <a:rPr lang="ko-KR" altLang="en-US" sz="2400" dirty="0"/>
              <a:t>▶ </a:t>
            </a:r>
            <a:r>
              <a:rPr lang="ko-KR" altLang="en-US" sz="2400" dirty="0" smtClean="0"/>
              <a:t>기본 대화상자</a:t>
            </a:r>
            <a:r>
              <a:rPr lang="en-US" altLang="ko-KR" sz="2400" dirty="0" smtClean="0"/>
              <a:t>[1/5]</a:t>
            </a:r>
            <a:endParaRPr lang="ko-KR" altLang="en-US" sz="2400" dirty="0" smtClean="0"/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대화상자</a:t>
            </a: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(Dialog</a:t>
            </a:r>
            <a:r>
              <a:rPr lang="en-US" altLang="ko-KR" sz="2400" b="1" dirty="0" smtClean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사용자에게 중요한 사항을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알려준 후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어떤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선택을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하게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하는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것이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목적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614" y="2453806"/>
            <a:ext cx="5943600" cy="386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0627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3</a:t>
            </a:r>
            <a:r>
              <a:rPr lang="en-US" altLang="ko-KR" dirty="0" smtClean="0"/>
              <a:t>. </a:t>
            </a:r>
            <a:r>
              <a:rPr lang="ko-KR" altLang="en-US" dirty="0" smtClean="0"/>
              <a:t>대화상자 </a:t>
            </a:r>
            <a:r>
              <a:rPr lang="ko-KR" altLang="en-US" sz="2400" dirty="0"/>
              <a:t>▶ </a:t>
            </a:r>
            <a:r>
              <a:rPr lang="ko-KR" altLang="en-US" sz="2400" dirty="0" smtClean="0"/>
              <a:t>기본 대화상자</a:t>
            </a:r>
            <a:r>
              <a:rPr lang="en-US" altLang="ko-KR" sz="2400" dirty="0" smtClean="0"/>
              <a:t>[2/5]</a:t>
            </a:r>
            <a:endParaRPr lang="ko-KR" altLang="en-US" sz="2400" dirty="0" smtClean="0"/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대화상자</a:t>
            </a: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예제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533" y="1989817"/>
            <a:ext cx="8210550" cy="245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2007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3</a:t>
            </a:r>
            <a:r>
              <a:rPr lang="en-US" altLang="ko-KR" dirty="0" smtClean="0"/>
              <a:t>. </a:t>
            </a:r>
            <a:r>
              <a:rPr lang="ko-KR" altLang="en-US" dirty="0" smtClean="0"/>
              <a:t>대화상자 </a:t>
            </a:r>
            <a:r>
              <a:rPr lang="ko-KR" altLang="en-US" sz="2400" dirty="0"/>
              <a:t>▶ </a:t>
            </a:r>
            <a:r>
              <a:rPr lang="ko-KR" altLang="en-US" sz="2400" dirty="0" smtClean="0"/>
              <a:t>기본 대화상자</a:t>
            </a:r>
            <a:r>
              <a:rPr lang="en-US" altLang="ko-KR" sz="2400" dirty="0" smtClean="0"/>
              <a:t>[3/5]</a:t>
            </a:r>
            <a:endParaRPr lang="ko-KR" altLang="en-US" sz="2400" dirty="0" smtClean="0"/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대화상자</a:t>
            </a: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2400" b="1" dirty="0" smtClean="0">
                <a:latin typeface="맑은 고딕" pitchFamily="50" charset="-127"/>
                <a:ea typeface="맑은 고딕" pitchFamily="50" charset="-127"/>
              </a:rPr>
              <a:t>Java </a:t>
            </a: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코드</a:t>
            </a:r>
            <a:r>
              <a:rPr lang="en-US" altLang="ko-KR" sz="2400" b="1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버튼 없음</a:t>
            </a:r>
            <a:r>
              <a:rPr lang="en-US" altLang="ko-KR" sz="2400" b="1" dirty="0" smtClean="0">
                <a:latin typeface="맑은 고딕" pitchFamily="50" charset="-127"/>
                <a:ea typeface="맑은 고딕" pitchFamily="50" charset="-127"/>
              </a:rPr>
              <a:t>)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Picture 1" descr="스크린샷 2017-02-27 오후 12.48.1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435" y="2010833"/>
            <a:ext cx="6828366" cy="4430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8282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3</a:t>
            </a:r>
            <a:r>
              <a:rPr lang="en-US" altLang="ko-KR" dirty="0" smtClean="0"/>
              <a:t>. </a:t>
            </a:r>
            <a:r>
              <a:rPr lang="ko-KR" altLang="en-US" dirty="0" smtClean="0"/>
              <a:t>대화상자 </a:t>
            </a:r>
            <a:r>
              <a:rPr lang="ko-KR" altLang="en-US" sz="2400" dirty="0"/>
              <a:t>▶ </a:t>
            </a:r>
            <a:r>
              <a:rPr lang="ko-KR" altLang="en-US" sz="2400" dirty="0" smtClean="0"/>
              <a:t>기본 대화상자</a:t>
            </a:r>
            <a:r>
              <a:rPr lang="en-US" altLang="ko-KR" sz="2400" dirty="0" smtClean="0"/>
              <a:t>[4/5]</a:t>
            </a:r>
            <a:endParaRPr lang="ko-KR" altLang="en-US" sz="2400" dirty="0" smtClean="0"/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대화상자</a:t>
            </a: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2400" b="1" dirty="0" smtClean="0">
                <a:latin typeface="맑은 고딕" pitchFamily="50" charset="-127"/>
                <a:ea typeface="맑은 고딕" pitchFamily="50" charset="-127"/>
              </a:rPr>
              <a:t>Java </a:t>
            </a: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코드</a:t>
            </a:r>
            <a:r>
              <a:rPr lang="en-US" altLang="ko-KR" sz="2400" b="1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버튼 </a:t>
            </a:r>
            <a:r>
              <a:rPr lang="en-US" altLang="ko-KR" sz="2400" b="1" dirty="0" smtClean="0">
                <a:latin typeface="맑은 고딕" pitchFamily="50" charset="-127"/>
                <a:ea typeface="맑은 고딕" pitchFamily="50" charset="-127"/>
              </a:rPr>
              <a:t>1</a:t>
            </a: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개</a:t>
            </a:r>
            <a:r>
              <a:rPr lang="en-US" altLang="ko-KR" sz="2400" b="1" dirty="0" smtClean="0">
                <a:latin typeface="맑은 고딕" pitchFamily="50" charset="-127"/>
                <a:ea typeface="맑은 고딕" pitchFamily="50" charset="-127"/>
              </a:rPr>
              <a:t>)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" name="Picture 2" descr="스크린샷 2017-02-27 오후 12.53.2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033" y="1960033"/>
            <a:ext cx="7429500" cy="356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2873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3</a:t>
            </a:r>
            <a:r>
              <a:rPr lang="en-US" altLang="ko-KR" dirty="0" smtClean="0"/>
              <a:t>. </a:t>
            </a:r>
            <a:r>
              <a:rPr lang="ko-KR" altLang="en-US" dirty="0" smtClean="0"/>
              <a:t>대화상자 </a:t>
            </a:r>
            <a:r>
              <a:rPr lang="ko-KR" altLang="en-US" sz="2400" dirty="0"/>
              <a:t>▶ </a:t>
            </a:r>
            <a:r>
              <a:rPr lang="ko-KR" altLang="en-US" sz="2400" dirty="0" smtClean="0"/>
              <a:t>기본 대화상자</a:t>
            </a:r>
            <a:r>
              <a:rPr lang="en-US" altLang="ko-KR" sz="2400" dirty="0" smtClean="0"/>
              <a:t>[5/5]</a:t>
            </a:r>
            <a:endParaRPr lang="ko-KR" altLang="en-US" sz="2400" dirty="0" smtClean="0"/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버튼 클릭 시 동작하는 대화상자</a:t>
            </a:r>
            <a:r>
              <a:rPr lang="en-US" altLang="ko-KR" sz="2400" b="1" dirty="0" smtClean="0">
                <a:latin typeface="맑은 고딕" pitchFamily="50" charset="-127"/>
                <a:ea typeface="맑은 고딕" pitchFamily="50" charset="-127"/>
              </a:rPr>
              <a:t> Java </a:t>
            </a: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코드</a:t>
            </a:r>
            <a:endParaRPr lang="en-US" altLang="ko-KR" sz="24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en-US" altLang="ko-KR" b="1" dirty="0" err="1">
                <a:latin typeface="맑은 고딕" pitchFamily="50" charset="-127"/>
                <a:ea typeface="맑은 고딕" pitchFamily="50" charset="-127"/>
              </a:rPr>
              <a:t>setPositiveButton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(“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문자열”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b="1" dirty="0" err="1" smtClean="0">
                <a:latin typeface="맑은 고딕" pitchFamily="50" charset="-127"/>
                <a:ea typeface="맑은 고딕" pitchFamily="50" charset="-127"/>
              </a:rPr>
              <a:t>리스너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의 </a:t>
            </a:r>
            <a:r>
              <a:rPr lang="ko-KR" altLang="en-US" b="1" dirty="0" err="1" smtClean="0">
                <a:latin typeface="맑은 고딕" pitchFamily="50" charset="-127"/>
                <a:ea typeface="맑은 고딕" pitchFamily="50" charset="-127"/>
              </a:rPr>
              <a:t>리스너가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 null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이라 아무 동작도 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	</a:t>
            </a:r>
            <a:r>
              <a:rPr lang="ko-KR" altLang="en-US" b="1" dirty="0" err="1" smtClean="0">
                <a:latin typeface="맑은 고딕" pitchFamily="50" charset="-127"/>
                <a:ea typeface="맑은 고딕" pitchFamily="50" charset="-127"/>
              </a:rPr>
              <a:t>안하므로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 해당 부분 수정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Picture 1" descr="스크린샷 2017-02-27 오후 12.54.2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567" y="2827867"/>
            <a:ext cx="7391400" cy="196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8085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3</a:t>
            </a:r>
            <a:r>
              <a:rPr lang="en-US" altLang="ko-KR" dirty="0" smtClean="0"/>
              <a:t>. </a:t>
            </a:r>
            <a:r>
              <a:rPr lang="ko-KR" altLang="en-US" dirty="0" smtClean="0"/>
              <a:t>대화상자 </a:t>
            </a:r>
            <a:r>
              <a:rPr lang="ko-KR" altLang="en-US" sz="2400" dirty="0"/>
              <a:t>▶ </a:t>
            </a:r>
            <a:r>
              <a:rPr lang="ko-KR" altLang="en-US" sz="2400" dirty="0" smtClean="0"/>
              <a:t>목록 대화상자</a:t>
            </a:r>
            <a:r>
              <a:rPr lang="en-US" altLang="ko-KR" sz="2400" dirty="0" smtClean="0"/>
              <a:t>[1/13]</a:t>
            </a:r>
            <a:endParaRPr lang="ko-KR" altLang="en-US" sz="2400" dirty="0" smtClean="0"/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목록 대화상자 예제</a:t>
            </a:r>
            <a:endParaRPr lang="en-US" altLang="ko-KR" sz="24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" name="Picture 2" descr="스크린샷 2017-02-27 오후 12.55.3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366" y="1998134"/>
            <a:ext cx="5717413" cy="4487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9806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3</a:t>
            </a:r>
            <a:r>
              <a:rPr lang="en-US" altLang="ko-KR" dirty="0" smtClean="0"/>
              <a:t>. </a:t>
            </a:r>
            <a:r>
              <a:rPr lang="ko-KR" altLang="en-US" dirty="0" smtClean="0"/>
              <a:t>대화상자 </a:t>
            </a:r>
            <a:r>
              <a:rPr lang="ko-KR" altLang="en-US" sz="2400" dirty="0"/>
              <a:t>▶ </a:t>
            </a:r>
            <a:r>
              <a:rPr lang="ko-KR" altLang="en-US" sz="2400" dirty="0" smtClean="0"/>
              <a:t>목록 대화상자</a:t>
            </a:r>
            <a:r>
              <a:rPr lang="en-US" altLang="ko-KR" sz="2400" dirty="0" smtClean="0"/>
              <a:t>[2/13]</a:t>
            </a:r>
            <a:endParaRPr lang="ko-KR" altLang="en-US" sz="2400" dirty="0" smtClean="0"/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라디오버튼 목록 대화상자 </a:t>
            </a:r>
            <a:r>
              <a:rPr lang="en-US" altLang="ko-KR" sz="2400" b="1" dirty="0" smtClean="0">
                <a:latin typeface="맑은 고딕" pitchFamily="50" charset="-127"/>
                <a:ea typeface="맑은 고딕" pitchFamily="50" charset="-127"/>
              </a:rPr>
              <a:t>Java </a:t>
            </a: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코드</a:t>
            </a:r>
            <a:endParaRPr lang="en-US" altLang="ko-KR" sz="24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setItems( )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대신 </a:t>
            </a:r>
            <a:r>
              <a:rPr lang="en-US" altLang="ko-KR" b="1" dirty="0" err="1">
                <a:latin typeface="맑은 고딕" pitchFamily="50" charset="-127"/>
                <a:ea typeface="맑은 고딕" pitchFamily="50" charset="-127"/>
              </a:rPr>
              <a:t>setSingleChoiceItems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(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 사용하면 라디오버튼 형태로 출력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Picture 1" descr="스크린샷 2017-02-27 오후 12.56.3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266" y="2442632"/>
            <a:ext cx="7651967" cy="3145368"/>
          </a:xfrm>
          <a:prstGeom prst="rect">
            <a:avLst/>
          </a:prstGeom>
        </p:spPr>
      </p:pic>
      <p:pic>
        <p:nvPicPr>
          <p:cNvPr id="6" name="Picture 5" descr="스크린샷 2017-02-27 오후 12.57.1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8089" y="5526920"/>
            <a:ext cx="2178959" cy="818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6395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4294967295"/>
          </p:nvPr>
        </p:nvSpPr>
        <p:spPr>
          <a:xfrm>
            <a:off x="295275" y="1489075"/>
            <a:ext cx="8524875" cy="4313238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2400" b="1" dirty="0">
                <a:latin typeface="맑은 고딕" panose="020B0503020000020004" pitchFamily="50" charset="-127"/>
              </a:rPr>
              <a:t>01 </a:t>
            </a:r>
            <a:r>
              <a:rPr lang="ko-KR" altLang="en-US" sz="2400" b="1" dirty="0" smtClean="0">
                <a:latin typeface="맑은 고딕" panose="020B0503020000020004" pitchFamily="50" charset="-127"/>
              </a:rPr>
              <a:t>메뉴</a:t>
            </a:r>
            <a:endParaRPr lang="en-US" altLang="ko-KR" sz="2400" b="1" dirty="0">
              <a:latin typeface="맑은 고딕" panose="020B0503020000020004" pitchFamily="50" charset="-127"/>
            </a:endParaRPr>
          </a:p>
          <a:p>
            <a:pPr marL="0" indent="0">
              <a:buNone/>
            </a:pPr>
            <a:r>
              <a:rPr lang="en-US" altLang="ko-KR" sz="2400" b="1" dirty="0">
                <a:latin typeface="맑은 고딕" panose="020B0503020000020004" pitchFamily="50" charset="-127"/>
              </a:rPr>
              <a:t>02 </a:t>
            </a:r>
            <a:r>
              <a:rPr lang="ko-KR" altLang="en-US" sz="2400" b="1" dirty="0" smtClean="0">
                <a:latin typeface="맑은 고딕" panose="020B0503020000020004" pitchFamily="50" charset="-127"/>
              </a:rPr>
              <a:t>토스트</a:t>
            </a:r>
            <a:endParaRPr lang="en-US" altLang="ko-KR" sz="2400" b="1" dirty="0" smtClean="0">
              <a:latin typeface="맑은 고딕" panose="020B0503020000020004" pitchFamily="50" charset="-127"/>
            </a:endParaRPr>
          </a:p>
          <a:p>
            <a:pPr marL="0" indent="0">
              <a:buNone/>
            </a:pPr>
            <a:r>
              <a:rPr lang="en-US" altLang="ko-KR" sz="2400" b="1" dirty="0" smtClean="0">
                <a:latin typeface="맑은 고딕" panose="020B0503020000020004" pitchFamily="50" charset="-127"/>
              </a:rPr>
              <a:t>03 </a:t>
            </a:r>
            <a:r>
              <a:rPr lang="ko-KR" altLang="en-US" sz="2400" b="1" dirty="0" smtClean="0">
                <a:latin typeface="맑은 고딕" panose="020B0503020000020004" pitchFamily="50" charset="-127"/>
              </a:rPr>
              <a:t>대화상자 </a:t>
            </a:r>
            <a:endParaRPr lang="en-US" altLang="ko-KR" sz="2400" b="1" dirty="0"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2173588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3</a:t>
            </a:r>
            <a:r>
              <a:rPr lang="en-US" altLang="ko-KR" dirty="0" smtClean="0"/>
              <a:t>. </a:t>
            </a:r>
            <a:r>
              <a:rPr lang="ko-KR" altLang="en-US" dirty="0" smtClean="0"/>
              <a:t>대화상자 </a:t>
            </a:r>
            <a:r>
              <a:rPr lang="ko-KR" altLang="en-US" sz="2400" dirty="0"/>
              <a:t>▶ </a:t>
            </a:r>
            <a:r>
              <a:rPr lang="ko-KR" altLang="en-US" sz="2400" dirty="0" smtClean="0"/>
              <a:t>목록 대화상자</a:t>
            </a:r>
            <a:r>
              <a:rPr lang="en-US" altLang="ko-KR" sz="2400" dirty="0" smtClean="0"/>
              <a:t>[3/13]</a:t>
            </a:r>
            <a:endParaRPr lang="ko-KR" altLang="en-US" sz="2400" dirty="0" smtClean="0"/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체크박스 목록 대화상자 </a:t>
            </a:r>
            <a:r>
              <a:rPr lang="en-US" altLang="ko-KR" sz="2400" b="1" dirty="0" smtClean="0">
                <a:latin typeface="맑은 고딕" pitchFamily="50" charset="-127"/>
                <a:ea typeface="맑은 고딕" pitchFamily="50" charset="-127"/>
              </a:rPr>
              <a:t>Java </a:t>
            </a: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코드</a:t>
            </a:r>
            <a:endParaRPr lang="en-US" altLang="ko-KR" sz="24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여러 개를 동시에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선택하려면 </a:t>
            </a:r>
            <a:r>
              <a:rPr lang="en-US" altLang="ko-KR" b="1" dirty="0" err="1">
                <a:latin typeface="맑은 고딕" pitchFamily="50" charset="-127"/>
                <a:ea typeface="맑은 고딕" pitchFamily="50" charset="-127"/>
              </a:rPr>
              <a:t>setMultiChoiceItems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( )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를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사용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" name="Picture 2" descr="스크린샷 2017-02-27 오후 12.58.3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966" y="2442635"/>
            <a:ext cx="5109746" cy="2590235"/>
          </a:xfrm>
          <a:prstGeom prst="rect">
            <a:avLst/>
          </a:prstGeom>
        </p:spPr>
      </p:pic>
      <p:pic>
        <p:nvPicPr>
          <p:cNvPr id="5" name="Picture 4" descr="스크린샷 2017-02-27 오후 12.58.5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666" y="4905021"/>
            <a:ext cx="5080000" cy="1772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9566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대화상자 ▶ </a:t>
            </a:r>
            <a:r>
              <a:rPr lang="ko-KR" altLang="en-US" sz="2400" dirty="0"/>
              <a:t>목록 </a:t>
            </a:r>
            <a:r>
              <a:rPr lang="ko-KR" altLang="en-US" sz="2400" dirty="0" smtClean="0"/>
              <a:t>대화상자</a:t>
            </a:r>
            <a:r>
              <a:rPr lang="en-US" altLang="ko-KR" sz="2400" dirty="0" smtClean="0"/>
              <a:t>[4/13]</a:t>
            </a:r>
            <a:endParaRPr lang="ko-KR" altLang="en-US" sz="2400" dirty="0" smtClean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1600" b="1" dirty="0" err="1" smtClean="0">
                <a:latin typeface="맑은 고딕" pitchFamily="50" charset="-127"/>
                <a:ea typeface="맑은 고딕" pitchFamily="50" charset="-127"/>
              </a:rPr>
              <a:t>안드로이드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 프로젝트 생성 </a:t>
            </a:r>
            <a:endParaRPr lang="en-US" altLang="ko-KR" sz="16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sz="1600" b="1" dirty="0" smtClean="0"/>
              <a:t>프로젝트 이름 </a:t>
            </a:r>
            <a:r>
              <a:rPr lang="en-US" altLang="ko-KR" sz="1600" b="1" dirty="0" smtClean="0"/>
              <a:t>: Project7_3</a:t>
            </a: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sz="1600" b="1" dirty="0" smtClean="0"/>
              <a:t>패키지 이름 </a:t>
            </a:r>
            <a:r>
              <a:rPr lang="en-US" altLang="ko-KR" sz="1600" b="1" dirty="0"/>
              <a:t>: </a:t>
            </a:r>
            <a:r>
              <a:rPr lang="en-US" altLang="ko-KR" sz="1600" b="1" dirty="0" smtClean="0"/>
              <a:t>com.cookandroid.project7_3</a:t>
            </a:r>
          </a:p>
          <a:p>
            <a:pPr marL="882650" lvl="2" indent="-342900">
              <a:buFont typeface="Wingdings" panose="05000000000000000000" pitchFamily="2" charset="2"/>
              <a:buChar char="ü"/>
            </a:pPr>
            <a:endParaRPr lang="en-US" altLang="ko-KR" sz="1600" b="1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191" y="1210183"/>
            <a:ext cx="8210550" cy="590550"/>
          </a:xfrm>
          <a:prstGeom prst="rect">
            <a:avLst/>
          </a:prstGeom>
        </p:spPr>
      </p:pic>
      <p:pic>
        <p:nvPicPr>
          <p:cNvPr id="11" name="Picture 10" descr="1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" y="1127559"/>
            <a:ext cx="858033" cy="739341"/>
          </a:xfrm>
          <a:prstGeom prst="rect">
            <a:avLst/>
          </a:prstGeom>
        </p:spPr>
      </p:pic>
      <p:pic>
        <p:nvPicPr>
          <p:cNvPr id="2" name="Picture 1" descr="스크린샷 2017-02-27 오후 1.01.18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1166" y="2032000"/>
            <a:ext cx="2501900" cy="440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43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대화상자 ▶ </a:t>
            </a:r>
            <a:r>
              <a:rPr lang="ko-KR" altLang="en-US" sz="2400" dirty="0"/>
              <a:t>목록 </a:t>
            </a:r>
            <a:r>
              <a:rPr lang="ko-KR" altLang="en-US" sz="2400" dirty="0" smtClean="0"/>
              <a:t>대화상자</a:t>
            </a:r>
            <a:r>
              <a:rPr lang="en-US" altLang="ko-KR" sz="2400" dirty="0" smtClean="0"/>
              <a:t>[5/13]</a:t>
            </a:r>
            <a:endParaRPr lang="ko-KR" altLang="en-US" sz="2400" dirty="0" smtClean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화면 디자인 및 편집 </a:t>
            </a:r>
            <a:endParaRPr lang="en-US" altLang="ko-KR" sz="16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sz="1600" b="1" dirty="0"/>
              <a:t>텍스트뷰 </a:t>
            </a:r>
            <a:r>
              <a:rPr lang="en-US" altLang="ko-KR" sz="1600" b="1" dirty="0"/>
              <a:t>2</a:t>
            </a:r>
            <a:r>
              <a:rPr lang="ko-KR" altLang="en-US" sz="1600" b="1" dirty="0"/>
              <a:t>개와 버튼 </a:t>
            </a:r>
            <a:r>
              <a:rPr lang="en-US" altLang="ko-KR" sz="1600" b="1" dirty="0"/>
              <a:t>1</a:t>
            </a:r>
            <a:r>
              <a:rPr lang="ko-KR" altLang="en-US" sz="1600" b="1" dirty="0"/>
              <a:t>개를 </a:t>
            </a:r>
            <a:r>
              <a:rPr lang="ko-KR" altLang="en-US" sz="1600" b="1" dirty="0" smtClean="0"/>
              <a:t>생성</a:t>
            </a:r>
            <a:r>
              <a:rPr lang="en-US" altLang="ko-KR" sz="1600" b="1" dirty="0" smtClean="0"/>
              <a:t>, </a:t>
            </a:r>
            <a:r>
              <a:rPr lang="ko-KR" altLang="en-US" sz="1600" b="1" dirty="0" err="1"/>
              <a:t>위젯의</a:t>
            </a:r>
            <a:r>
              <a:rPr lang="ko-KR" altLang="en-US" sz="1600" b="1" dirty="0"/>
              <a:t> </a:t>
            </a:r>
            <a:r>
              <a:rPr lang="en-US" altLang="ko-KR" sz="1600" b="1" dirty="0"/>
              <a:t>id</a:t>
            </a:r>
            <a:r>
              <a:rPr lang="ko-KR" altLang="en-US" sz="1600" b="1" dirty="0"/>
              <a:t>는 </a:t>
            </a:r>
            <a:r>
              <a:rPr lang="en-US" altLang="ko-KR" sz="1600" b="1" dirty="0" err="1"/>
              <a:t>tvName</a:t>
            </a:r>
            <a:r>
              <a:rPr lang="en-US" altLang="ko-KR" sz="1600" b="1" dirty="0"/>
              <a:t>, </a:t>
            </a:r>
            <a:r>
              <a:rPr lang="en-US" altLang="ko-KR" sz="1600" b="1" dirty="0" err="1"/>
              <a:t>tvEmail</a:t>
            </a:r>
            <a:r>
              <a:rPr lang="en-US" altLang="ko-KR" sz="1600" b="1" dirty="0"/>
              <a:t>, button1</a:t>
            </a:r>
            <a:r>
              <a:rPr lang="ko-KR" altLang="en-US" sz="1600" b="1" dirty="0"/>
              <a:t>로 함</a:t>
            </a:r>
            <a:endParaRPr lang="en-US" altLang="ko-KR" sz="1600"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232" y="2830308"/>
            <a:ext cx="7442612" cy="3614474"/>
          </a:xfrm>
          <a:prstGeom prst="rect">
            <a:avLst/>
          </a:prstGeom>
        </p:spPr>
      </p:pic>
      <p:pic>
        <p:nvPicPr>
          <p:cNvPr id="7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191" y="1210183"/>
            <a:ext cx="8210550" cy="590550"/>
          </a:xfrm>
          <a:prstGeom prst="rect">
            <a:avLst/>
          </a:prstGeom>
        </p:spPr>
      </p:pic>
      <p:pic>
        <p:nvPicPr>
          <p:cNvPr id="8" name="Picture 7" descr="1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" y="1127559"/>
            <a:ext cx="858033" cy="739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5486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대화상자 ▶ </a:t>
            </a:r>
            <a:r>
              <a:rPr lang="ko-KR" altLang="en-US" sz="2400" dirty="0"/>
              <a:t>목록 </a:t>
            </a:r>
            <a:r>
              <a:rPr lang="ko-KR" altLang="en-US" sz="2400" dirty="0" smtClean="0"/>
              <a:t>대화상자</a:t>
            </a:r>
            <a:r>
              <a:rPr lang="en-US" altLang="ko-KR" sz="2400" dirty="0" smtClean="0"/>
              <a:t>[6/13]</a:t>
            </a:r>
            <a:endParaRPr lang="ko-KR" altLang="en-US" sz="2400" dirty="0" smtClean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대화상자에서 사용할 레이아웃 </a:t>
            </a:r>
            <a:r>
              <a:rPr lang="en-US" altLang="ko-KR" sz="1600" b="1" dirty="0" smtClean="0">
                <a:latin typeface="맑은 고딕" pitchFamily="50" charset="-127"/>
                <a:ea typeface="맑은 고딕" pitchFamily="50" charset="-127"/>
              </a:rPr>
              <a:t>XML 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파일 생성</a:t>
            </a:r>
            <a:endParaRPr lang="en-US" altLang="ko-KR" sz="1600" b="1" dirty="0"/>
          </a:p>
        </p:txBody>
      </p:sp>
      <p:pic>
        <p:nvPicPr>
          <p:cNvPr id="10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191" y="1210183"/>
            <a:ext cx="8210550" cy="590550"/>
          </a:xfrm>
          <a:prstGeom prst="rect">
            <a:avLst/>
          </a:prstGeom>
        </p:spPr>
      </p:pic>
      <p:pic>
        <p:nvPicPr>
          <p:cNvPr id="11" name="Picture 10" descr="1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" y="1127559"/>
            <a:ext cx="858033" cy="739341"/>
          </a:xfrm>
          <a:prstGeom prst="rect">
            <a:avLst/>
          </a:prstGeom>
        </p:spPr>
      </p:pic>
      <p:pic>
        <p:nvPicPr>
          <p:cNvPr id="2" name="Picture 1" descr="스크린샷 2017-02-27 오후 1.02.38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2" y="2484966"/>
            <a:ext cx="4127348" cy="2984502"/>
          </a:xfrm>
          <a:prstGeom prst="rect">
            <a:avLst/>
          </a:prstGeom>
        </p:spPr>
      </p:pic>
      <p:pic>
        <p:nvPicPr>
          <p:cNvPr id="8" name="Picture 7" descr="스크린샷 2017-02-27 오후 1.03.24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1063" y="2463800"/>
            <a:ext cx="4008214" cy="2988733"/>
          </a:xfrm>
          <a:prstGeom prst="rect">
            <a:avLst/>
          </a:prstGeom>
        </p:spPr>
      </p:pic>
      <p:cxnSp>
        <p:nvCxnSpPr>
          <p:cNvPr id="9" name="직선 화살표 연결선 8"/>
          <p:cNvCxnSpPr/>
          <p:nvPr/>
        </p:nvCxnSpPr>
        <p:spPr bwMode="auto">
          <a:xfrm>
            <a:off x="4614417" y="3910748"/>
            <a:ext cx="426697" cy="19490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4027675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대화상자 ▶ </a:t>
            </a:r>
            <a:r>
              <a:rPr lang="ko-KR" altLang="en-US" sz="2400" dirty="0"/>
              <a:t>목록 </a:t>
            </a:r>
            <a:r>
              <a:rPr lang="ko-KR" altLang="en-US" sz="2400" dirty="0" smtClean="0"/>
              <a:t>대화상자</a:t>
            </a:r>
            <a:r>
              <a:rPr lang="en-US" altLang="ko-KR" sz="2400" dirty="0" smtClean="0"/>
              <a:t>[7/13]</a:t>
            </a:r>
            <a:endParaRPr lang="ko-KR" altLang="en-US" sz="2400" dirty="0" smtClean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대화상자용 </a:t>
            </a:r>
            <a:r>
              <a:rPr lang="en-US" altLang="ko-KR" sz="1600" b="1" dirty="0">
                <a:latin typeface="맑은 고딕" pitchFamily="50" charset="-127"/>
                <a:ea typeface="맑은 고딕" pitchFamily="50" charset="-127"/>
              </a:rPr>
              <a:t>dialog1.xml </a:t>
            </a: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파일을 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코딩</a:t>
            </a:r>
            <a:endParaRPr lang="en-US" altLang="ko-KR" sz="16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sz="1600" b="1" dirty="0"/>
              <a:t>텍스트뷰</a:t>
            </a:r>
            <a:r>
              <a:rPr lang="en-US" altLang="ko-KR" sz="1600" b="1" dirty="0"/>
              <a:t>, </a:t>
            </a:r>
            <a:r>
              <a:rPr lang="ko-KR" altLang="en-US" sz="1600" b="1" dirty="0" err="1"/>
              <a:t>에디트텍스트</a:t>
            </a:r>
            <a:r>
              <a:rPr lang="en-US" altLang="ko-KR" sz="1600" b="1" dirty="0"/>
              <a:t>, </a:t>
            </a:r>
            <a:r>
              <a:rPr lang="ko-KR" altLang="en-US" sz="1600" b="1" dirty="0"/>
              <a:t>텍스트뷰</a:t>
            </a:r>
            <a:r>
              <a:rPr lang="en-US" altLang="ko-KR" sz="1600" b="1" dirty="0"/>
              <a:t>, </a:t>
            </a:r>
            <a:r>
              <a:rPr lang="ko-KR" altLang="en-US" sz="1600" b="1" dirty="0" err="1"/>
              <a:t>에디트텍스트의</a:t>
            </a:r>
            <a:r>
              <a:rPr lang="ko-KR" altLang="en-US" sz="1600" b="1" dirty="0"/>
              <a:t> 순서로 </a:t>
            </a:r>
            <a:r>
              <a:rPr lang="ko-KR" altLang="en-US" sz="1600" b="1" dirty="0" smtClean="0"/>
              <a:t>생성</a:t>
            </a:r>
            <a:endParaRPr lang="en-US" altLang="ko-KR" sz="1600" b="1" dirty="0"/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sz="1600" b="1" dirty="0" err="1" smtClean="0"/>
              <a:t>에디트텍스트만</a:t>
            </a:r>
            <a:r>
              <a:rPr lang="ko-KR" altLang="en-US" sz="1600" b="1" dirty="0" smtClean="0"/>
              <a:t> </a:t>
            </a:r>
            <a:r>
              <a:rPr lang="ko-KR" altLang="en-US" sz="1600" b="1" dirty="0" err="1"/>
              <a:t>위젯</a:t>
            </a:r>
            <a:r>
              <a:rPr lang="ko-KR" altLang="en-US" sz="1600" b="1" dirty="0"/>
              <a:t> </a:t>
            </a:r>
            <a:r>
              <a:rPr lang="en-US" altLang="ko-KR" sz="1600" b="1" dirty="0"/>
              <a:t>id</a:t>
            </a:r>
            <a:r>
              <a:rPr lang="ko-KR" altLang="en-US" sz="1600" b="1" dirty="0"/>
              <a:t>를 </a:t>
            </a:r>
            <a:r>
              <a:rPr lang="en-US" altLang="ko-KR" sz="1600" b="1" dirty="0"/>
              <a:t>dlgEdt1, dlgEdt2</a:t>
            </a:r>
            <a:r>
              <a:rPr lang="ko-KR" altLang="en-US" sz="1600" b="1" dirty="0"/>
              <a:t>로 </a:t>
            </a:r>
            <a:r>
              <a:rPr lang="ko-KR" altLang="en-US" sz="1600" b="1" dirty="0" smtClean="0"/>
              <a:t>지정</a:t>
            </a:r>
            <a:endParaRPr lang="en-US" altLang="ko-KR" sz="1600" b="1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444" y="3175932"/>
            <a:ext cx="7216901" cy="3254512"/>
          </a:xfrm>
          <a:prstGeom prst="rect">
            <a:avLst/>
          </a:prstGeom>
        </p:spPr>
      </p:pic>
      <p:pic>
        <p:nvPicPr>
          <p:cNvPr id="7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191" y="1210183"/>
            <a:ext cx="8210550" cy="590550"/>
          </a:xfrm>
          <a:prstGeom prst="rect">
            <a:avLst/>
          </a:prstGeom>
        </p:spPr>
      </p:pic>
      <p:pic>
        <p:nvPicPr>
          <p:cNvPr id="9" name="Picture 8" descr="1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" y="1127559"/>
            <a:ext cx="858033" cy="739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4333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대화상자 ▶ </a:t>
            </a:r>
            <a:r>
              <a:rPr lang="ko-KR" altLang="en-US" sz="2400" dirty="0"/>
              <a:t>목록 </a:t>
            </a:r>
            <a:r>
              <a:rPr lang="ko-KR" altLang="en-US" sz="2400" dirty="0" smtClean="0"/>
              <a:t>대화상자</a:t>
            </a:r>
            <a:r>
              <a:rPr lang="en-US" altLang="ko-KR" sz="2400" dirty="0" smtClean="0"/>
              <a:t>[8/13]</a:t>
            </a:r>
            <a:endParaRPr lang="ko-KR" altLang="en-US" sz="2400" dirty="0" smtClean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sz="1600" b="1" dirty="0">
                <a:latin typeface="맑은 고딕" pitchFamily="50" charset="-127"/>
                <a:ea typeface="맑은 고딕" pitchFamily="50" charset="-127"/>
              </a:rPr>
              <a:t>toast1.xml </a:t>
            </a: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파일을 생성하고 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코딩</a:t>
            </a:r>
            <a:endParaRPr lang="en-US" altLang="ko-KR" sz="16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sz="1600" b="1" dirty="0"/>
              <a:t>이미지뷰</a:t>
            </a:r>
            <a:r>
              <a:rPr lang="en-US" altLang="ko-KR" sz="1600" b="1" dirty="0"/>
              <a:t>, </a:t>
            </a:r>
            <a:r>
              <a:rPr lang="ko-KR" altLang="en-US" sz="1600" b="1" dirty="0"/>
              <a:t>텍스트뷰</a:t>
            </a:r>
            <a:r>
              <a:rPr lang="en-US" altLang="ko-KR" sz="1600" b="1" dirty="0"/>
              <a:t>, </a:t>
            </a:r>
            <a:r>
              <a:rPr lang="ko-KR" altLang="en-US" sz="1600" b="1" dirty="0" err="1"/>
              <a:t>이미지뷰의</a:t>
            </a:r>
            <a:r>
              <a:rPr lang="ko-KR" altLang="en-US" sz="1600" b="1" dirty="0"/>
              <a:t> 순서로 </a:t>
            </a:r>
            <a:r>
              <a:rPr lang="ko-KR" altLang="en-US" sz="1600" b="1" dirty="0" smtClean="0"/>
              <a:t>생성</a:t>
            </a:r>
            <a:endParaRPr lang="en-US" altLang="ko-KR" sz="1600" b="1" dirty="0"/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sz="1600" b="1" dirty="0" smtClean="0"/>
              <a:t>텍스트뷰의 </a:t>
            </a:r>
            <a:r>
              <a:rPr lang="en-US" altLang="ko-KR" sz="1600" b="1" dirty="0"/>
              <a:t>id</a:t>
            </a:r>
            <a:r>
              <a:rPr lang="ko-KR" altLang="en-US" sz="1600" b="1" dirty="0"/>
              <a:t>를 </a:t>
            </a:r>
            <a:r>
              <a:rPr lang="en-US" altLang="ko-KR" sz="1600" b="1" dirty="0"/>
              <a:t>toastText1</a:t>
            </a:r>
            <a:r>
              <a:rPr lang="ko-KR" altLang="en-US" sz="1600" b="1" dirty="0"/>
              <a:t>로 </a:t>
            </a:r>
            <a:r>
              <a:rPr lang="ko-KR" altLang="en-US" sz="1600" b="1" dirty="0" smtClean="0"/>
              <a:t>지정</a:t>
            </a:r>
            <a:endParaRPr lang="en-US" altLang="ko-KR" sz="1600" b="1" dirty="0"/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sz="1600" b="1" dirty="0" smtClean="0"/>
              <a:t>레이아웃의 </a:t>
            </a:r>
            <a:r>
              <a:rPr lang="ko-KR" altLang="en-US" sz="1600" b="1" dirty="0"/>
              <a:t>배경을 빨간색으로 </a:t>
            </a:r>
            <a:r>
              <a:rPr lang="ko-KR" altLang="en-US" sz="1600" b="1" dirty="0" smtClean="0"/>
              <a:t>지정</a:t>
            </a:r>
            <a:endParaRPr lang="en-US" altLang="ko-KR" sz="1600"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955" y="3477196"/>
            <a:ext cx="5544231" cy="2901592"/>
          </a:xfrm>
          <a:prstGeom prst="rect">
            <a:avLst/>
          </a:prstGeom>
        </p:spPr>
      </p:pic>
      <p:pic>
        <p:nvPicPr>
          <p:cNvPr id="7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191" y="1210183"/>
            <a:ext cx="8210550" cy="590550"/>
          </a:xfrm>
          <a:prstGeom prst="rect">
            <a:avLst/>
          </a:prstGeom>
        </p:spPr>
      </p:pic>
      <p:pic>
        <p:nvPicPr>
          <p:cNvPr id="8" name="Picture 7" descr="1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" y="1127559"/>
            <a:ext cx="858033" cy="739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3622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대화상자 ▶ </a:t>
            </a:r>
            <a:r>
              <a:rPr lang="ko-KR" altLang="en-US" sz="2400" dirty="0"/>
              <a:t>목록 </a:t>
            </a:r>
            <a:r>
              <a:rPr lang="ko-KR" altLang="en-US" sz="2400" dirty="0" smtClean="0"/>
              <a:t>대화상자</a:t>
            </a:r>
            <a:r>
              <a:rPr lang="en-US" altLang="ko-KR" sz="2400" dirty="0" smtClean="0"/>
              <a:t>[9/13]</a:t>
            </a:r>
            <a:endParaRPr lang="ko-KR" altLang="en-US" sz="2400" dirty="0" smtClean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sz="1600" b="1" dirty="0" smtClean="0">
                <a:latin typeface="맑은 고딕" pitchFamily="50" charset="-127"/>
                <a:ea typeface="맑은 고딕" pitchFamily="50" charset="-127"/>
              </a:rPr>
              <a:t>Java 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코드 작성 및 수정</a:t>
            </a:r>
            <a:endParaRPr lang="en-US" altLang="ko-KR" sz="16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en-US" altLang="ko-KR" sz="1400" b="1" dirty="0"/>
              <a:t>activity_main.xml</a:t>
            </a:r>
            <a:r>
              <a:rPr lang="ko-KR" altLang="en-US" sz="1400" b="1" dirty="0"/>
              <a:t>의 텍스트뷰 </a:t>
            </a:r>
            <a:r>
              <a:rPr lang="en-US" altLang="ko-KR" sz="1400" b="1" dirty="0"/>
              <a:t>2</a:t>
            </a:r>
            <a:r>
              <a:rPr lang="ko-KR" altLang="en-US" sz="1400" b="1" dirty="0"/>
              <a:t>개</a:t>
            </a:r>
            <a:r>
              <a:rPr lang="en-US" altLang="ko-KR" sz="1400" b="1" dirty="0"/>
              <a:t>, </a:t>
            </a:r>
            <a:endParaRPr lang="en-US" altLang="ko-KR" sz="1400" b="1" dirty="0" smtClean="0"/>
          </a:p>
          <a:p>
            <a:pPr marL="539750" lvl="2" indent="0">
              <a:buNone/>
            </a:pPr>
            <a:r>
              <a:rPr lang="en-US" altLang="ko-KR" sz="1400" b="1" dirty="0"/>
              <a:t>	</a:t>
            </a:r>
            <a:r>
              <a:rPr lang="ko-KR" altLang="en-US" sz="1400" b="1" dirty="0" smtClean="0"/>
              <a:t>버튼 </a:t>
            </a:r>
            <a:r>
              <a:rPr lang="en-US" altLang="ko-KR" sz="1400" b="1" dirty="0"/>
              <a:t>1</a:t>
            </a:r>
            <a:r>
              <a:rPr lang="ko-KR" altLang="en-US" sz="1400" b="1" dirty="0"/>
              <a:t>개에 대응할 전역변수 </a:t>
            </a:r>
            <a:r>
              <a:rPr lang="en-US" altLang="ko-KR" sz="1400" b="1" dirty="0"/>
              <a:t>3</a:t>
            </a:r>
            <a:r>
              <a:rPr lang="ko-KR" altLang="en-US" sz="1400" b="1" dirty="0"/>
              <a:t>개</a:t>
            </a: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en-US" altLang="ko-KR" sz="1400" b="1" dirty="0" smtClean="0"/>
              <a:t>dialog1.xml</a:t>
            </a:r>
            <a:r>
              <a:rPr lang="ko-KR" altLang="en-US" sz="1400" b="1" dirty="0"/>
              <a:t>의 </a:t>
            </a:r>
            <a:r>
              <a:rPr lang="ko-KR" altLang="en-US" sz="1400" b="1" dirty="0" err="1"/>
              <a:t>에디트텍스트에</a:t>
            </a:r>
            <a:r>
              <a:rPr lang="ko-KR" altLang="en-US" sz="1400" b="1" dirty="0"/>
              <a:t> 대응할 </a:t>
            </a:r>
            <a:endParaRPr lang="en-US" altLang="ko-KR" sz="1400" b="1" dirty="0" smtClean="0"/>
          </a:p>
          <a:p>
            <a:pPr marL="539750" lvl="2" indent="0">
              <a:buNone/>
            </a:pPr>
            <a:r>
              <a:rPr lang="en-US" altLang="ko-KR" sz="1400" b="1" dirty="0"/>
              <a:t>	</a:t>
            </a:r>
            <a:r>
              <a:rPr lang="ko-KR" altLang="en-US" sz="1400" b="1" dirty="0" smtClean="0"/>
              <a:t>전역변수 </a:t>
            </a:r>
            <a:r>
              <a:rPr lang="en-US" altLang="ko-KR" sz="1400" b="1" dirty="0"/>
              <a:t>2</a:t>
            </a:r>
            <a:r>
              <a:rPr lang="ko-KR" altLang="en-US" sz="1400" b="1" dirty="0"/>
              <a:t>개</a:t>
            </a: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en-US" altLang="ko-KR" sz="1400" b="1" dirty="0" smtClean="0"/>
              <a:t>toast1.xml</a:t>
            </a:r>
            <a:r>
              <a:rPr lang="ko-KR" altLang="en-US" sz="1400" b="1" dirty="0"/>
              <a:t>의 텍스트뷰 </a:t>
            </a:r>
            <a:r>
              <a:rPr lang="en-US" altLang="ko-KR" sz="1400" b="1" dirty="0"/>
              <a:t>1</a:t>
            </a:r>
            <a:r>
              <a:rPr lang="ko-KR" altLang="en-US" sz="1400" b="1" dirty="0"/>
              <a:t>개에 대응할 </a:t>
            </a:r>
            <a:endParaRPr lang="en-US" altLang="ko-KR" sz="1400" b="1" dirty="0" smtClean="0"/>
          </a:p>
          <a:p>
            <a:pPr marL="539750" lvl="2" indent="0">
              <a:buNone/>
            </a:pPr>
            <a:r>
              <a:rPr lang="en-US" altLang="ko-KR" sz="1400" b="1" dirty="0"/>
              <a:t>	</a:t>
            </a:r>
            <a:r>
              <a:rPr lang="ko-KR" altLang="en-US" sz="1400" b="1" dirty="0" smtClean="0"/>
              <a:t>전역변수 </a:t>
            </a:r>
            <a:r>
              <a:rPr lang="en-US" altLang="ko-KR" sz="1400" b="1" dirty="0"/>
              <a:t>1</a:t>
            </a:r>
            <a:r>
              <a:rPr lang="ko-KR" altLang="en-US" sz="1400" b="1" dirty="0"/>
              <a:t>개</a:t>
            </a: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en-US" altLang="ko-KR" sz="1400" b="1" dirty="0" smtClean="0"/>
              <a:t>dialog1.xml</a:t>
            </a:r>
            <a:r>
              <a:rPr lang="ko-KR" altLang="en-US" sz="1400" b="1" dirty="0"/>
              <a:t>과 </a:t>
            </a:r>
            <a:r>
              <a:rPr lang="en-US" altLang="ko-KR" sz="1400" b="1" dirty="0"/>
              <a:t>toast1.xml</a:t>
            </a:r>
            <a:r>
              <a:rPr lang="ko-KR" altLang="en-US" sz="1400" b="1" dirty="0"/>
              <a:t>을 </a:t>
            </a:r>
            <a:r>
              <a:rPr lang="ko-KR" altLang="en-US" sz="1400" b="1" dirty="0" err="1" smtClean="0"/>
              <a:t>인플레이</a:t>
            </a:r>
            <a:endParaRPr lang="en-US" altLang="ko-KR" sz="1400" b="1" dirty="0" smtClean="0"/>
          </a:p>
          <a:p>
            <a:pPr marL="539750" lvl="2" indent="0">
              <a:buNone/>
            </a:pPr>
            <a:r>
              <a:rPr lang="en-US" altLang="ko-KR" sz="1400" b="1" dirty="0"/>
              <a:t>	</a:t>
            </a:r>
            <a:r>
              <a:rPr lang="ko-KR" altLang="en-US" sz="1400" b="1" dirty="0" err="1" smtClean="0"/>
              <a:t>트할</a:t>
            </a:r>
            <a:r>
              <a:rPr lang="ko-KR" altLang="en-US" sz="1400" b="1" dirty="0" smtClean="0"/>
              <a:t> </a:t>
            </a:r>
            <a:r>
              <a:rPr lang="ko-KR" altLang="en-US" sz="1400" b="1" dirty="0" err="1" smtClean="0"/>
              <a:t>뷰</a:t>
            </a:r>
            <a:r>
              <a:rPr lang="ko-KR" altLang="en-US" sz="1400" b="1" dirty="0" smtClean="0"/>
              <a:t> </a:t>
            </a:r>
            <a:r>
              <a:rPr lang="ko-KR" altLang="en-US" sz="1400" b="1" dirty="0"/>
              <a:t>변수 </a:t>
            </a:r>
            <a:r>
              <a:rPr lang="en-US" altLang="ko-KR" sz="1400" b="1" dirty="0"/>
              <a:t>2</a:t>
            </a:r>
            <a:r>
              <a:rPr lang="ko-KR" altLang="en-US" sz="1400" b="1" dirty="0"/>
              <a:t>개</a:t>
            </a: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sz="1400" b="1" dirty="0" smtClean="0"/>
              <a:t>메인 </a:t>
            </a:r>
            <a:r>
              <a:rPr lang="ko-KR" altLang="en-US" sz="1400" b="1" dirty="0"/>
              <a:t>함수 </a:t>
            </a:r>
            <a:r>
              <a:rPr lang="en-US" altLang="ko-KR" sz="1400" b="1" dirty="0" err="1"/>
              <a:t>onCreate</a:t>
            </a:r>
            <a:r>
              <a:rPr lang="en-US" altLang="ko-KR" sz="1400" b="1" dirty="0"/>
              <a:t>( ) </a:t>
            </a:r>
            <a:r>
              <a:rPr lang="ko-KR" altLang="en-US" sz="1400" b="1" dirty="0"/>
              <a:t>안에서 </a:t>
            </a:r>
            <a:r>
              <a:rPr lang="en-US" altLang="ko-KR" sz="1400" b="1" dirty="0" smtClean="0"/>
              <a:t>activity_</a:t>
            </a:r>
          </a:p>
          <a:p>
            <a:pPr marL="539750" lvl="2" indent="0">
              <a:buNone/>
            </a:pPr>
            <a:r>
              <a:rPr lang="en-US" altLang="ko-KR" sz="1400" b="1" dirty="0"/>
              <a:t>	</a:t>
            </a:r>
            <a:r>
              <a:rPr lang="en-US" altLang="ko-KR" sz="1400" b="1" dirty="0" smtClean="0"/>
              <a:t>main.xml</a:t>
            </a:r>
            <a:r>
              <a:rPr lang="ko-KR" altLang="en-US" sz="1400" b="1" dirty="0" smtClean="0"/>
              <a:t>의</a:t>
            </a:r>
            <a:r>
              <a:rPr lang="en-US" altLang="ko-KR" sz="1400" b="1" dirty="0"/>
              <a:t> </a:t>
            </a:r>
            <a:r>
              <a:rPr lang="ko-KR" altLang="en-US" sz="1400" b="1" dirty="0" err="1" smtClean="0"/>
              <a:t>위젯</a:t>
            </a:r>
            <a:r>
              <a:rPr lang="ko-KR" altLang="en-US" sz="1400" b="1" dirty="0" smtClean="0"/>
              <a:t> </a:t>
            </a:r>
            <a:r>
              <a:rPr lang="ko-KR" altLang="en-US" sz="1400" b="1" dirty="0"/>
              <a:t>변수 </a:t>
            </a:r>
            <a:r>
              <a:rPr lang="en-US" altLang="ko-KR" sz="1400" b="1" dirty="0"/>
              <a:t>3</a:t>
            </a:r>
            <a:r>
              <a:rPr lang="ko-KR" altLang="en-US" sz="1400" b="1" dirty="0"/>
              <a:t>개에 </a:t>
            </a:r>
            <a:r>
              <a:rPr lang="ko-KR" altLang="en-US" sz="1400" b="1" dirty="0" err="1"/>
              <a:t>위젯</a:t>
            </a:r>
            <a:r>
              <a:rPr lang="ko-KR" altLang="en-US" sz="1400" b="1" dirty="0"/>
              <a:t> 대입</a:t>
            </a:r>
            <a:endParaRPr lang="en-US" altLang="ko-KR" sz="1400" b="1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8095" y="2055694"/>
            <a:ext cx="4652705" cy="3735505"/>
          </a:xfrm>
          <a:prstGeom prst="rect">
            <a:avLst/>
          </a:prstGeom>
        </p:spPr>
      </p:pic>
      <p:pic>
        <p:nvPicPr>
          <p:cNvPr id="7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191" y="1210183"/>
            <a:ext cx="8210550" cy="590550"/>
          </a:xfrm>
          <a:prstGeom prst="rect">
            <a:avLst/>
          </a:prstGeom>
        </p:spPr>
      </p:pic>
      <p:pic>
        <p:nvPicPr>
          <p:cNvPr id="8" name="Picture 7" descr="1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" y="1127559"/>
            <a:ext cx="858033" cy="739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0999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대화상자 ▶ </a:t>
            </a:r>
            <a:r>
              <a:rPr lang="ko-KR" altLang="en-US" sz="2400" dirty="0"/>
              <a:t>목록 </a:t>
            </a:r>
            <a:r>
              <a:rPr lang="ko-KR" altLang="en-US" sz="2400" dirty="0" smtClean="0"/>
              <a:t>대화상자</a:t>
            </a:r>
            <a:r>
              <a:rPr lang="en-US" altLang="ko-KR" sz="2400" dirty="0" smtClean="0"/>
              <a:t>[10/13]</a:t>
            </a:r>
            <a:endParaRPr lang="ko-KR" altLang="en-US" sz="2400" dirty="0" smtClean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sz="1600" b="1" dirty="0">
                <a:latin typeface="맑은 고딕" pitchFamily="50" charset="-127"/>
                <a:ea typeface="맑은 고딕" pitchFamily="50" charset="-127"/>
              </a:rPr>
              <a:t>button1 </a:t>
            </a: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변수를 클릭했을 때 </a:t>
            </a:r>
            <a:r>
              <a:rPr lang="ko-KR" altLang="en-US" sz="1600" b="1" dirty="0" err="1" smtClean="0">
                <a:latin typeface="맑은 고딕" pitchFamily="50" charset="-127"/>
                <a:ea typeface="맑은 고딕" pitchFamily="50" charset="-127"/>
              </a:rPr>
              <a:t>리스너를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 작성</a:t>
            </a:r>
            <a:endParaRPr lang="en-US" altLang="ko-KR" sz="16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en-US" altLang="ko-KR" sz="1600" b="1" dirty="0" err="1"/>
              <a:t>onClick</a:t>
            </a:r>
            <a:r>
              <a:rPr lang="en-US" altLang="ko-KR" sz="1600" b="1" dirty="0"/>
              <a:t>( ) </a:t>
            </a:r>
            <a:r>
              <a:rPr lang="ko-KR" altLang="en-US" sz="1600" b="1" dirty="0" err="1"/>
              <a:t>메소드</a:t>
            </a:r>
            <a:r>
              <a:rPr lang="ko-KR" altLang="en-US" sz="1600" b="1" dirty="0"/>
              <a:t> 안에 대화상자를 만들고 </a:t>
            </a:r>
            <a:r>
              <a:rPr lang="en-US" altLang="ko-KR" sz="1600" b="1" dirty="0"/>
              <a:t>&lt;</a:t>
            </a:r>
            <a:r>
              <a:rPr lang="ko-KR" altLang="en-US" sz="1600" b="1" dirty="0"/>
              <a:t>확인</a:t>
            </a:r>
            <a:r>
              <a:rPr lang="en-US" altLang="ko-KR" sz="1600" b="1" dirty="0"/>
              <a:t>&gt;</a:t>
            </a:r>
            <a:r>
              <a:rPr lang="ko-KR" altLang="en-US" sz="1600" b="1" dirty="0"/>
              <a:t>과 </a:t>
            </a:r>
            <a:r>
              <a:rPr lang="en-US" altLang="ko-KR" sz="1600" b="1" dirty="0"/>
              <a:t>&lt;</a:t>
            </a:r>
            <a:r>
              <a:rPr lang="ko-KR" altLang="en-US" sz="1600" b="1" dirty="0"/>
              <a:t>취소</a:t>
            </a:r>
            <a:r>
              <a:rPr lang="en-US" altLang="ko-KR" sz="1600" b="1" dirty="0"/>
              <a:t>&gt;</a:t>
            </a:r>
            <a:r>
              <a:rPr lang="ko-KR" altLang="en-US" sz="1600" b="1" dirty="0"/>
              <a:t>를 </a:t>
            </a:r>
            <a:r>
              <a:rPr lang="ko-KR" altLang="en-US" sz="1600" b="1" dirty="0" smtClean="0"/>
              <a:t>추가</a:t>
            </a:r>
            <a:endParaRPr lang="en-US" altLang="ko-KR" sz="1600" b="1" dirty="0" smtClean="0"/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en-US" altLang="ko-KR" sz="1600" b="1" dirty="0"/>
              <a:t>&lt;</a:t>
            </a:r>
            <a:r>
              <a:rPr lang="ko-KR" altLang="en-US" sz="1600" b="1" dirty="0"/>
              <a:t>확인</a:t>
            </a:r>
            <a:r>
              <a:rPr lang="en-US" altLang="ko-KR" sz="1600" b="1" dirty="0" smtClean="0"/>
              <a:t>&gt;, &lt;</a:t>
            </a:r>
            <a:r>
              <a:rPr lang="ko-KR" altLang="en-US" sz="1600" b="1" dirty="0"/>
              <a:t>취소</a:t>
            </a:r>
            <a:r>
              <a:rPr lang="en-US" altLang="ko-KR" sz="1600" b="1" dirty="0"/>
              <a:t>&gt; </a:t>
            </a:r>
            <a:r>
              <a:rPr lang="ko-KR" altLang="en-US" sz="1600" b="1" dirty="0"/>
              <a:t>버튼 클릭 시 실행할 내용은 일단 </a:t>
            </a:r>
            <a:r>
              <a:rPr lang="en-US" altLang="ko-KR" sz="1600" b="1" dirty="0"/>
              <a:t>null</a:t>
            </a:r>
            <a:r>
              <a:rPr lang="ko-KR" altLang="en-US" sz="1600" b="1" dirty="0"/>
              <a:t>로 입력</a:t>
            </a:r>
            <a:endParaRPr lang="en-US" altLang="ko-KR" sz="1600" b="1" dirty="0"/>
          </a:p>
        </p:txBody>
      </p:sp>
      <p:pic>
        <p:nvPicPr>
          <p:cNvPr id="9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191" y="1210183"/>
            <a:ext cx="8210550" cy="590550"/>
          </a:xfrm>
          <a:prstGeom prst="rect">
            <a:avLst/>
          </a:prstGeom>
        </p:spPr>
      </p:pic>
      <p:pic>
        <p:nvPicPr>
          <p:cNvPr id="10" name="Picture 9" descr="1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" y="1127559"/>
            <a:ext cx="858033" cy="739341"/>
          </a:xfrm>
          <a:prstGeom prst="rect">
            <a:avLst/>
          </a:prstGeom>
        </p:spPr>
      </p:pic>
      <p:pic>
        <p:nvPicPr>
          <p:cNvPr id="2" name="Picture 1" descr="스크린샷 2017-02-27 오후 1.05.3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533" y="3124200"/>
            <a:ext cx="5545667" cy="2117795"/>
          </a:xfrm>
          <a:prstGeom prst="rect">
            <a:avLst/>
          </a:prstGeom>
        </p:spPr>
      </p:pic>
      <p:pic>
        <p:nvPicPr>
          <p:cNvPr id="11" name="Picture 10" descr="스크린샷 2017-02-27 오후 1.05.37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08"/>
          <a:stretch/>
        </p:blipFill>
        <p:spPr>
          <a:xfrm>
            <a:off x="3509434" y="4707465"/>
            <a:ext cx="5516033" cy="1986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2263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대화상자 ▶ </a:t>
            </a:r>
            <a:r>
              <a:rPr lang="ko-KR" altLang="en-US" sz="2400" dirty="0"/>
              <a:t>목록 </a:t>
            </a:r>
            <a:r>
              <a:rPr lang="ko-KR" altLang="en-US" sz="2400" dirty="0" smtClean="0"/>
              <a:t>대화상자</a:t>
            </a:r>
            <a:r>
              <a:rPr lang="en-US" altLang="ko-KR" sz="2400" dirty="0" smtClean="0"/>
              <a:t>[11/13]</a:t>
            </a:r>
            <a:endParaRPr lang="ko-KR" altLang="en-US" sz="2400" dirty="0" smtClean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대화상자의 </a:t>
            </a:r>
            <a:r>
              <a:rPr lang="en-US" altLang="ko-KR" sz="1600" b="1" dirty="0">
                <a:latin typeface="맑은 고딕" pitchFamily="50" charset="-127"/>
                <a:ea typeface="맑은 고딕" pitchFamily="50" charset="-127"/>
              </a:rPr>
              <a:t>&lt;</a:t>
            </a: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확인</a:t>
            </a:r>
            <a:r>
              <a:rPr lang="en-US" altLang="ko-KR" sz="1600" b="1" dirty="0">
                <a:latin typeface="맑은 고딕" pitchFamily="50" charset="-127"/>
                <a:ea typeface="맑은 고딕" pitchFamily="50" charset="-127"/>
              </a:rPr>
              <a:t>&gt;</a:t>
            </a: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을 클릭하면 대화상자에서 입력한 사용자 이름과 </a:t>
            </a:r>
            <a:r>
              <a:rPr lang="ko-KR" altLang="en-US" sz="1600" b="1" dirty="0" err="1">
                <a:latin typeface="맑은 고딕" pitchFamily="50" charset="-127"/>
                <a:ea typeface="맑은 고딕" pitchFamily="50" charset="-127"/>
              </a:rPr>
              <a:t>이메일이</a:t>
            </a: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 메인 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화</a:t>
            </a:r>
            <a:endParaRPr lang="en-US" altLang="ko-KR" sz="16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263525" lvl="1" indent="0">
              <a:buNone/>
            </a:pPr>
            <a:r>
              <a:rPr lang="en-US" altLang="ko-KR" sz="160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600" b="1" dirty="0" smtClean="0">
                <a:latin typeface="맑은 고딕" pitchFamily="50" charset="-127"/>
                <a:ea typeface="맑은 고딕" pitchFamily="50" charset="-127"/>
              </a:rPr>
              <a:t>    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면</a:t>
            </a:r>
            <a:r>
              <a:rPr lang="en-US" altLang="ko-KR" sz="1600" b="1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en-US" altLang="ko-KR" sz="1600" b="1" dirty="0">
                <a:latin typeface="맑은 고딕" pitchFamily="50" charset="-127"/>
                <a:ea typeface="맑은 고딕" pitchFamily="50" charset="-127"/>
              </a:rPr>
              <a:t>activity_main.xml)</a:t>
            </a: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의 </a:t>
            </a:r>
            <a:r>
              <a:rPr lang="ko-KR" altLang="en-US" sz="1600" b="1" dirty="0" err="1">
                <a:latin typeface="맑은 고딕" pitchFamily="50" charset="-127"/>
                <a:ea typeface="맑은 고딕" pitchFamily="50" charset="-127"/>
              </a:rPr>
              <a:t>텍스트뷰에</a:t>
            </a: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 쓰이도록 코딩</a:t>
            </a:r>
            <a:endParaRPr lang="en-US" altLang="ko-KR" sz="1600"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317" y="2815497"/>
            <a:ext cx="7962900" cy="3581400"/>
          </a:xfrm>
          <a:prstGeom prst="rect">
            <a:avLst/>
          </a:prstGeom>
        </p:spPr>
      </p:pic>
      <p:pic>
        <p:nvPicPr>
          <p:cNvPr id="7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191" y="1210183"/>
            <a:ext cx="8210550" cy="590550"/>
          </a:xfrm>
          <a:prstGeom prst="rect">
            <a:avLst/>
          </a:prstGeom>
        </p:spPr>
      </p:pic>
      <p:pic>
        <p:nvPicPr>
          <p:cNvPr id="8" name="Picture 7" descr="1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" y="1127559"/>
            <a:ext cx="858033" cy="739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0382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대화상자 ▶ </a:t>
            </a:r>
            <a:r>
              <a:rPr lang="ko-KR" altLang="en-US" sz="2400" dirty="0"/>
              <a:t>목록 </a:t>
            </a:r>
            <a:r>
              <a:rPr lang="ko-KR" altLang="en-US" sz="2400" dirty="0" smtClean="0"/>
              <a:t>대화상자</a:t>
            </a:r>
            <a:r>
              <a:rPr lang="en-US" altLang="ko-KR" sz="2400" dirty="0" smtClean="0"/>
              <a:t>[12/13]</a:t>
            </a:r>
            <a:endParaRPr lang="ko-KR" altLang="en-US" sz="2400" dirty="0" smtClean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대화상자의 </a:t>
            </a:r>
            <a:r>
              <a:rPr lang="en-US" altLang="ko-KR" sz="1600" b="1" dirty="0">
                <a:latin typeface="맑은 고딕" pitchFamily="50" charset="-127"/>
                <a:ea typeface="맑은 고딕" pitchFamily="50" charset="-127"/>
              </a:rPr>
              <a:t>&lt;</a:t>
            </a: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취소</a:t>
            </a:r>
            <a:r>
              <a:rPr lang="en-US" altLang="ko-KR" sz="1600" b="1" dirty="0">
                <a:latin typeface="맑은 고딕" pitchFamily="50" charset="-127"/>
                <a:ea typeface="맑은 고딕" pitchFamily="50" charset="-127"/>
              </a:rPr>
              <a:t>&gt;</a:t>
            </a: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를 클릭했을 때 </a:t>
            </a:r>
            <a:r>
              <a:rPr lang="en-US" altLang="ko-KR" sz="1600" b="1" dirty="0">
                <a:latin typeface="맑은 고딕" pitchFamily="50" charset="-127"/>
                <a:ea typeface="맑은 고딕" pitchFamily="50" charset="-127"/>
              </a:rPr>
              <a:t>toast1.xml</a:t>
            </a: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이 토스트 메시지로 나오도록 설정</a:t>
            </a:r>
            <a:endParaRPr lang="en-US" altLang="ko-KR" sz="1600" b="1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126" y="2454375"/>
            <a:ext cx="6320889" cy="3984579"/>
          </a:xfrm>
          <a:prstGeom prst="rect">
            <a:avLst/>
          </a:prstGeom>
        </p:spPr>
      </p:pic>
      <p:pic>
        <p:nvPicPr>
          <p:cNvPr id="7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191" y="1210183"/>
            <a:ext cx="8210550" cy="590550"/>
          </a:xfrm>
          <a:prstGeom prst="rect">
            <a:avLst/>
          </a:prstGeom>
        </p:spPr>
      </p:pic>
      <p:pic>
        <p:nvPicPr>
          <p:cNvPr id="8" name="Picture 7" descr="1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" y="1127559"/>
            <a:ext cx="858033" cy="739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2505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1</a:t>
            </a:r>
            <a:r>
              <a:rPr lang="en-US" altLang="ko-KR" dirty="0" smtClean="0"/>
              <a:t>. </a:t>
            </a:r>
            <a:r>
              <a:rPr lang="ko-KR" altLang="en-US" smtClean="0"/>
              <a:t>메뉴 </a:t>
            </a:r>
            <a:endParaRPr lang="ko-KR" altLang="en-US" sz="2400" dirty="0" smtClean="0"/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메뉴</a:t>
            </a:r>
            <a:endParaRPr lang="en-US" altLang="ko-KR" sz="24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안드로이드의 메뉴는 옵션 메뉴와 </a:t>
            </a:r>
            <a:r>
              <a:rPr lang="ko-KR" altLang="en-US" b="1" dirty="0" err="1" smtClean="0">
                <a:latin typeface="맑은 고딕" pitchFamily="50" charset="-127"/>
                <a:ea typeface="맑은 고딕" pitchFamily="50" charset="-127"/>
              </a:rPr>
              <a:t>컨텍스트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 메뉴로 구분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옵션 메뉴를 사용하는 방법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메뉴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XML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파일 생성 후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Java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에서 호출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Java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코드만으로 메뉴를 생성하는 방법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Picture 1" descr="스크린샷 2017-02-27 오후 12.04.0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5660" y="2768600"/>
            <a:ext cx="4114800" cy="386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9545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대화상자 ▶ </a:t>
            </a:r>
            <a:r>
              <a:rPr lang="ko-KR" altLang="en-US" sz="2400" dirty="0"/>
              <a:t>목록 </a:t>
            </a:r>
            <a:r>
              <a:rPr lang="ko-KR" altLang="en-US" sz="2400" dirty="0" smtClean="0"/>
              <a:t>대화상자</a:t>
            </a:r>
            <a:r>
              <a:rPr lang="en-US" altLang="ko-KR" sz="2400" dirty="0" smtClean="0"/>
              <a:t>[13/13]</a:t>
            </a:r>
            <a:endParaRPr lang="ko-KR" altLang="en-US" sz="2400" dirty="0" smtClean="0"/>
          </a:p>
        </p:txBody>
      </p:sp>
      <p:pic>
        <p:nvPicPr>
          <p:cNvPr id="6" name="Picture 5" descr="1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" y="1127559"/>
            <a:ext cx="858033" cy="739341"/>
          </a:xfrm>
          <a:prstGeom prst="rect">
            <a:avLst/>
          </a:prstGeom>
        </p:spPr>
      </p:pic>
      <p:pic>
        <p:nvPicPr>
          <p:cNvPr id="3" name="Picture 2" descr="스크린샷 2017-02-27 오후 1.08.2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399" y="1223434"/>
            <a:ext cx="7713133" cy="4503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1002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21118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1</a:t>
            </a:r>
            <a:r>
              <a:rPr lang="en-US" altLang="ko-KR" dirty="0" smtClean="0"/>
              <a:t>. </a:t>
            </a:r>
            <a:r>
              <a:rPr lang="ko-KR" altLang="en-US" dirty="0" smtClean="0"/>
              <a:t>메뉴 </a:t>
            </a:r>
            <a:r>
              <a:rPr lang="ko-KR" altLang="en-US" dirty="0"/>
              <a:t>▶</a:t>
            </a:r>
            <a:r>
              <a:rPr lang="ko-KR" altLang="en-US" sz="2400" dirty="0"/>
              <a:t> </a:t>
            </a:r>
            <a:r>
              <a:rPr lang="en-US" altLang="ko-KR" sz="2400" dirty="0" smtClean="0"/>
              <a:t>XML</a:t>
            </a:r>
            <a:r>
              <a:rPr lang="ko-KR" altLang="en-US" sz="2400" dirty="0" smtClean="0"/>
              <a:t>을 이용한 옵션 메뉴</a:t>
            </a:r>
            <a:r>
              <a:rPr lang="en-US" altLang="ko-KR" sz="2400" dirty="0" smtClean="0"/>
              <a:t>[1/14]</a:t>
            </a:r>
            <a:endParaRPr lang="ko-KR" altLang="en-US" sz="2400" dirty="0" smtClean="0"/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메뉴 </a:t>
            </a:r>
            <a:r>
              <a:rPr lang="en-US" altLang="ko-KR" sz="2400" b="1" dirty="0" smtClean="0">
                <a:latin typeface="맑은 고딕" pitchFamily="50" charset="-127"/>
                <a:ea typeface="맑은 고딕" pitchFamily="50" charset="-127"/>
              </a:rPr>
              <a:t>XML </a:t>
            </a: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파일을 이용한 방식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919" y="2019070"/>
            <a:ext cx="6372225" cy="329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3154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1</a:t>
            </a:r>
            <a:r>
              <a:rPr lang="en-US" altLang="ko-KR" dirty="0" smtClean="0"/>
              <a:t>. </a:t>
            </a:r>
            <a:r>
              <a:rPr lang="ko-KR" altLang="en-US" dirty="0" smtClean="0"/>
              <a:t>메뉴 </a:t>
            </a:r>
            <a:r>
              <a:rPr lang="ko-KR" altLang="en-US" dirty="0"/>
              <a:t>▶</a:t>
            </a:r>
            <a:r>
              <a:rPr lang="ko-KR" altLang="en-US" sz="2400" dirty="0"/>
              <a:t> </a:t>
            </a:r>
            <a:r>
              <a:rPr lang="en-US" altLang="ko-KR" sz="2400" dirty="0" smtClean="0"/>
              <a:t>XML</a:t>
            </a:r>
            <a:r>
              <a:rPr lang="ko-KR" altLang="en-US" sz="2400" dirty="0" smtClean="0"/>
              <a:t>을 이용한 옵션 메뉴</a:t>
            </a:r>
            <a:r>
              <a:rPr lang="en-US" altLang="ko-KR" sz="2400" dirty="0" smtClean="0"/>
              <a:t>[2/14]</a:t>
            </a:r>
            <a:endParaRPr lang="ko-KR" altLang="en-US" sz="2400" dirty="0" smtClean="0"/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메뉴 </a:t>
            </a:r>
            <a:r>
              <a:rPr lang="en-US" altLang="ko-KR" sz="2400" b="1" dirty="0" smtClean="0">
                <a:latin typeface="맑은 고딕" pitchFamily="50" charset="-127"/>
                <a:ea typeface="맑은 고딕" pitchFamily="50" charset="-127"/>
              </a:rPr>
              <a:t>XML </a:t>
            </a: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파일 형식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25" y="2055703"/>
            <a:ext cx="8201025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6353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1</a:t>
            </a:r>
            <a:r>
              <a:rPr lang="en-US" altLang="ko-KR" dirty="0" smtClean="0"/>
              <a:t>. </a:t>
            </a:r>
            <a:r>
              <a:rPr lang="ko-KR" altLang="en-US" dirty="0" smtClean="0"/>
              <a:t>메뉴 </a:t>
            </a:r>
            <a:r>
              <a:rPr lang="ko-KR" altLang="en-US" dirty="0"/>
              <a:t>▶</a:t>
            </a:r>
            <a:r>
              <a:rPr lang="ko-KR" altLang="en-US" sz="2400" dirty="0"/>
              <a:t> </a:t>
            </a:r>
            <a:r>
              <a:rPr lang="en-US" altLang="ko-KR" sz="2400" dirty="0" smtClean="0"/>
              <a:t>XML</a:t>
            </a:r>
            <a:r>
              <a:rPr lang="ko-KR" altLang="en-US" sz="2400" dirty="0" smtClean="0"/>
              <a:t>을 이용한 옵션 메뉴</a:t>
            </a:r>
            <a:r>
              <a:rPr lang="en-US" altLang="ko-KR" sz="2400" dirty="0" smtClean="0"/>
              <a:t>[3/14]</a:t>
            </a:r>
            <a:endParaRPr lang="ko-KR" altLang="en-US" sz="2400" dirty="0" smtClean="0"/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onCreateOptionMenu</a:t>
            </a:r>
            <a:r>
              <a:rPr lang="en-US" altLang="ko-KR" sz="2400" b="1" dirty="0" smtClean="0">
                <a:latin typeface="맑은 고딕" pitchFamily="50" charset="-127"/>
                <a:ea typeface="맑은 고딕" pitchFamily="50" charset="-127"/>
              </a:rPr>
              <a:t>() </a:t>
            </a:r>
            <a:r>
              <a:rPr lang="ko-KR" altLang="en-US" sz="2400" b="1" dirty="0" err="1" smtClean="0">
                <a:latin typeface="맑은 고딕" pitchFamily="50" charset="-127"/>
                <a:ea typeface="맑은 고딕" pitchFamily="50" charset="-127"/>
              </a:rPr>
              <a:t>메소드</a:t>
            </a: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기본 형식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768" y="2045673"/>
            <a:ext cx="8191500" cy="216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8271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1</a:t>
            </a:r>
            <a:r>
              <a:rPr lang="en-US" altLang="ko-KR" dirty="0" smtClean="0"/>
              <a:t>. </a:t>
            </a:r>
            <a:r>
              <a:rPr lang="ko-KR" altLang="en-US" dirty="0" smtClean="0"/>
              <a:t>메뉴 </a:t>
            </a:r>
            <a:r>
              <a:rPr lang="ko-KR" altLang="en-US" dirty="0"/>
              <a:t>▶</a:t>
            </a:r>
            <a:r>
              <a:rPr lang="ko-KR" altLang="en-US" sz="2400" dirty="0"/>
              <a:t> </a:t>
            </a:r>
            <a:r>
              <a:rPr lang="en-US" altLang="ko-KR" sz="2400" dirty="0" smtClean="0"/>
              <a:t>XML</a:t>
            </a:r>
            <a:r>
              <a:rPr lang="ko-KR" altLang="en-US" sz="2400" dirty="0" smtClean="0"/>
              <a:t>을 이용한 옵션 메뉴</a:t>
            </a:r>
            <a:r>
              <a:rPr lang="en-US" altLang="ko-KR" sz="2400" dirty="0" smtClean="0"/>
              <a:t>[4/14]</a:t>
            </a:r>
            <a:endParaRPr lang="ko-KR" altLang="en-US" sz="2400" dirty="0" smtClean="0"/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sz="2400" b="1" dirty="0" err="1">
                <a:latin typeface="맑은 고딕" pitchFamily="50" charset="-127"/>
                <a:ea typeface="맑은 고딕" pitchFamily="50" charset="-127"/>
              </a:rPr>
              <a:t>onOptionsItemSelected</a:t>
            </a: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( </a:t>
            </a:r>
            <a:r>
              <a:rPr lang="en-US" altLang="ko-KR" sz="2400" b="1" dirty="0" smtClean="0">
                <a:latin typeface="맑은 고딕" pitchFamily="50" charset="-127"/>
                <a:ea typeface="맑은 고딕" pitchFamily="50" charset="-127"/>
              </a:rPr>
              <a:t>) </a:t>
            </a:r>
            <a:r>
              <a:rPr lang="ko-KR" altLang="en-US" sz="2400" b="1" dirty="0" err="1" smtClean="0">
                <a:latin typeface="맑은 고딕" pitchFamily="50" charset="-127"/>
                <a:ea typeface="맑은 고딕" pitchFamily="50" charset="-127"/>
              </a:rPr>
              <a:t>메소드</a:t>
            </a: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기본 형식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175" y="2053873"/>
            <a:ext cx="8181975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0776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Standarddesign">
  <a:themeElements>
    <a:clrScheme name="Standarddesign 1">
      <a:dk1>
        <a:srgbClr val="000000"/>
      </a:dk1>
      <a:lt1>
        <a:srgbClr val="FFFFFF"/>
      </a:lt1>
      <a:dk2>
        <a:srgbClr val="4C7013"/>
      </a:dk2>
      <a:lt2>
        <a:srgbClr val="0061B2"/>
      </a:lt2>
      <a:accent1>
        <a:srgbClr val="FEA501"/>
      </a:accent1>
      <a:accent2>
        <a:srgbClr val="C8A058"/>
      </a:accent2>
      <a:accent3>
        <a:srgbClr val="FFFFFF"/>
      </a:accent3>
      <a:accent4>
        <a:srgbClr val="000000"/>
      </a:accent4>
      <a:accent5>
        <a:srgbClr val="FECFAA"/>
      </a:accent5>
      <a:accent6>
        <a:srgbClr val="B5914F"/>
      </a:accent6>
      <a:hlink>
        <a:srgbClr val="C40505"/>
      </a:hlink>
      <a:folHlink>
        <a:srgbClr val="919191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0000" tIns="46800" rIns="90000" bIns="4680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0000" tIns="46800" rIns="90000" bIns="4680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Standarddesign 1">
        <a:dk1>
          <a:srgbClr val="000000"/>
        </a:dk1>
        <a:lt1>
          <a:srgbClr val="FFFFFF"/>
        </a:lt1>
        <a:dk2>
          <a:srgbClr val="4C7013"/>
        </a:dk2>
        <a:lt2>
          <a:srgbClr val="0061B2"/>
        </a:lt2>
        <a:accent1>
          <a:srgbClr val="FEA501"/>
        </a:accent1>
        <a:accent2>
          <a:srgbClr val="C8A058"/>
        </a:accent2>
        <a:accent3>
          <a:srgbClr val="FFFFFF"/>
        </a:accent3>
        <a:accent4>
          <a:srgbClr val="000000"/>
        </a:accent4>
        <a:accent5>
          <a:srgbClr val="FECFAA"/>
        </a:accent5>
        <a:accent6>
          <a:srgbClr val="B5914F"/>
        </a:accent6>
        <a:hlink>
          <a:srgbClr val="C40505"/>
        </a:hlink>
        <a:folHlink>
          <a:srgbClr val="919191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5975</TotalTime>
  <Words>1205</Words>
  <Application>Microsoft Macintosh PowerPoint</Application>
  <PresentationFormat>On-screen Show (4:3)</PresentationFormat>
  <Paragraphs>159</Paragraphs>
  <Slides>51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2" baseType="lpstr">
      <vt:lpstr>Standarddesign</vt:lpstr>
      <vt:lpstr>PowerPoint Presentation</vt:lpstr>
      <vt:lpstr>07. 메뉴와 대화상자</vt:lpstr>
      <vt:lpstr>PowerPoint Presentation</vt:lpstr>
      <vt:lpstr>PowerPoint Presentation</vt:lpstr>
      <vt:lpstr>1. 메뉴 </vt:lpstr>
      <vt:lpstr>1. 메뉴 ▶ XML을 이용한 옵션 메뉴[1/14]</vt:lpstr>
      <vt:lpstr>1. 메뉴 ▶ XML을 이용한 옵션 메뉴[2/14]</vt:lpstr>
      <vt:lpstr>1. 메뉴 ▶ XML을 이용한 옵션 메뉴[3/14]</vt:lpstr>
      <vt:lpstr>1. 메뉴 ▶ XML을 이용한 옵션 메뉴[4/14]</vt:lpstr>
      <vt:lpstr>1. 메뉴 ▶ XML을 이용한 옵션 메뉴[5/14]</vt:lpstr>
      <vt:lpstr>1. 메뉴 ▶ XML을 이용한 옵션 메뉴[6/14]</vt:lpstr>
      <vt:lpstr>1. 메뉴 ▶ XML을 이용한 옵션 메뉴[7/14]</vt:lpstr>
      <vt:lpstr>1. 메뉴 ▶ XML을 이용한 옵션 메뉴[8/14]</vt:lpstr>
      <vt:lpstr>1. 메뉴 ▶ XML을 이용한 옵션 메뉴[9/14]</vt:lpstr>
      <vt:lpstr>1. 메뉴 ▶ XML을 이용한 옵션 메뉴[10/14]</vt:lpstr>
      <vt:lpstr>1. 메뉴 ▶ XML을 이용한 옵션 메뉴[11/14]</vt:lpstr>
      <vt:lpstr>1. 메뉴 ▶ XML을 이용한 옵션 메뉴[12/14]</vt:lpstr>
      <vt:lpstr>1. 메뉴 ▶ XML을 이용한 옵션 메뉴[13/14]</vt:lpstr>
      <vt:lpstr>1. 메뉴 ▶ XML을 이용한 옵션 메뉴[14/14]</vt:lpstr>
      <vt:lpstr>1. 메뉴 ▶ Java 코드만 이용한 옵션 메뉴[1/2] </vt:lpstr>
      <vt:lpstr>1. 메뉴 ▶ Java 코드만 이용한 옵션 메뉴[2/2] </vt:lpstr>
      <vt:lpstr>1. 메뉴 ▶ XML을 이용한 컨텍스트 메뉴[1/8] </vt:lpstr>
      <vt:lpstr>1. 메뉴 ▶ XML을 이용한 컨텍스트 메뉴[2/8] </vt:lpstr>
      <vt:lpstr>1. 메뉴 ▶ XML을 이용한 컨텍스트 메뉴[3/8] </vt:lpstr>
      <vt:lpstr>1. 메뉴 ▶ XML을 이용한 컨텍스트 메뉴[4/8] </vt:lpstr>
      <vt:lpstr>1. 메뉴 ▶ XML을 이용한 컨텍스트 메뉴[5/8] </vt:lpstr>
      <vt:lpstr>1. 메뉴 ▶ XML을 이용한 컨텍스트 메뉴[6/8] </vt:lpstr>
      <vt:lpstr>1. 메뉴 ▶ XML을 이용한 컨텍스트 메뉴[7/8] </vt:lpstr>
      <vt:lpstr>1. 메뉴 ▶ XML을 이용한 컨텍스트 메뉴[8/8] </vt:lpstr>
      <vt:lpstr>2. 토스트[1/3]</vt:lpstr>
      <vt:lpstr>2. 토스트[2/3]</vt:lpstr>
      <vt:lpstr>2. 토스트[3/3]</vt:lpstr>
      <vt:lpstr>3. 대화상자 ▶ 기본 대화상자[1/5]</vt:lpstr>
      <vt:lpstr>3. 대화상자 ▶ 기본 대화상자[2/5]</vt:lpstr>
      <vt:lpstr>3. 대화상자 ▶ 기본 대화상자[3/5]</vt:lpstr>
      <vt:lpstr>3. 대화상자 ▶ 기본 대화상자[4/5]</vt:lpstr>
      <vt:lpstr>3. 대화상자 ▶ 기본 대화상자[5/5]</vt:lpstr>
      <vt:lpstr>3. 대화상자 ▶ 목록 대화상자[1/13]</vt:lpstr>
      <vt:lpstr>3. 대화상자 ▶ 목록 대화상자[2/13]</vt:lpstr>
      <vt:lpstr>3. 대화상자 ▶ 목록 대화상자[3/13]</vt:lpstr>
      <vt:lpstr>3. 대화상자 ▶ 목록 대화상자[4/13]</vt:lpstr>
      <vt:lpstr>3. 대화상자 ▶ 목록 대화상자[5/13]</vt:lpstr>
      <vt:lpstr>3. 대화상자 ▶ 목록 대화상자[6/13]</vt:lpstr>
      <vt:lpstr>3. 대화상자 ▶ 목록 대화상자[7/13]</vt:lpstr>
      <vt:lpstr>3. 대화상자 ▶ 목록 대화상자[8/13]</vt:lpstr>
      <vt:lpstr>3. 대화상자 ▶ 목록 대화상자[9/13]</vt:lpstr>
      <vt:lpstr>3. 대화상자 ▶ 목록 대화상자[10/13]</vt:lpstr>
      <vt:lpstr>3. 대화상자 ▶ 목록 대화상자[11/13]</vt:lpstr>
      <vt:lpstr>3. 대화상자 ▶ 목록 대화상자[12/13]</vt:lpstr>
      <vt:lpstr>3. 대화상자 ▶ 목록 대화상자[13/13]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Template</dc:title>
  <dc:creator>sh</dc:creator>
  <cp:lastModifiedBy>myun</cp:lastModifiedBy>
  <cp:revision>687</cp:revision>
  <dcterms:created xsi:type="dcterms:W3CDTF">2007-11-27T23:54:21Z</dcterms:created>
  <dcterms:modified xsi:type="dcterms:W3CDTF">2017-02-27T04:09:17Z</dcterms:modified>
</cp:coreProperties>
</file>